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9" r:id="rId4"/>
    <p:sldId id="285" r:id="rId5"/>
    <p:sldId id="260" r:id="rId6"/>
    <p:sldId id="261" r:id="rId7"/>
    <p:sldId id="262" r:id="rId8"/>
    <p:sldId id="263" r:id="rId9"/>
    <p:sldId id="306" r:id="rId10"/>
    <p:sldId id="264" r:id="rId11"/>
    <p:sldId id="305" r:id="rId12"/>
    <p:sldId id="307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80" r:id="rId23"/>
    <p:sldId id="281" r:id="rId24"/>
    <p:sldId id="274" r:id="rId25"/>
    <p:sldId id="282" r:id="rId26"/>
    <p:sldId id="275" r:id="rId27"/>
    <p:sldId id="283" r:id="rId28"/>
    <p:sldId id="284" r:id="rId29"/>
    <p:sldId id="276" r:id="rId30"/>
    <p:sldId id="277" r:id="rId31"/>
    <p:sldId id="278" r:id="rId32"/>
    <p:sldId id="279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1" r:id="rId48"/>
    <p:sldId id="302" r:id="rId49"/>
    <p:sldId id="300" r:id="rId50"/>
    <p:sldId id="303" r:id="rId51"/>
    <p:sldId id="304" r:id="rId52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D4D4FF-B2E5-47A6-9674-9004947C6AF4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02C65-9A23-432C-83C8-3AF4ECD0DB9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53777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702C65-9A23-432C-83C8-3AF4ECD0DB99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7037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0177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3670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622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443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85942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8272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26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6538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33203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5959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3829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974BA-E3E3-4740-BB47-26DCF357BB30}" type="datetimeFigureOut">
              <a:rPr lang="sk-SK" smtClean="0"/>
              <a:t>1. 7. 2015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B9493-63E2-446A-A3C0-39505033FD5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4197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Príroda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Komjatná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6356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457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-1"/>
            <a:ext cx="8229600" cy="6858001"/>
          </a:xfrm>
        </p:spPr>
        <p:txBody>
          <a:bodyPr>
            <a:noAutofit/>
          </a:bodyPr>
          <a:lstStyle/>
          <a:p>
            <a:endParaRPr lang="sk-SK" sz="1400" b="1" dirty="0" smtClean="0"/>
          </a:p>
          <a:p>
            <a:r>
              <a:rPr lang="sk-SK" sz="2400" b="1" dirty="0"/>
              <a:t>Púpava lekárska </a:t>
            </a:r>
            <a:r>
              <a:rPr lang="sk-SK" sz="2400" dirty="0"/>
              <a:t>( </a:t>
            </a:r>
            <a:r>
              <a:rPr lang="sk-SK" sz="2400" dirty="0" err="1"/>
              <a:t>Taraxacum</a:t>
            </a:r>
            <a:r>
              <a:rPr lang="sk-SK" sz="2400" dirty="0"/>
              <a:t> </a:t>
            </a:r>
            <a:r>
              <a:rPr lang="sk-SK" sz="2400" dirty="0" err="1"/>
              <a:t>officinale</a:t>
            </a:r>
            <a:r>
              <a:rPr lang="sk-SK" sz="2400" dirty="0"/>
              <a:t> ) - podporuje trávenie, čistí žalúdok, osoží pri chorobách pečene a žlčníka, pri cukrovke, hemoroidoch. Pomáha pri reume, dne a kĺbových ťažkostiach. Púpavový čaj vynikajúco prečisťuje </a:t>
            </a:r>
            <a:r>
              <a:rPr lang="sk-SK" sz="2400" dirty="0" smtClean="0"/>
              <a:t>organizmus.</a:t>
            </a:r>
            <a:endParaRPr lang="sk-SK" sz="2400" b="1" dirty="0" smtClean="0"/>
          </a:p>
          <a:p>
            <a:r>
              <a:rPr lang="sk-SK" sz="2400" b="1" dirty="0" smtClean="0"/>
              <a:t>Pŕhľava </a:t>
            </a:r>
            <a:r>
              <a:rPr lang="sk-SK" sz="2400" b="1" dirty="0"/>
              <a:t>dvojdomá </a:t>
            </a:r>
            <a:r>
              <a:rPr lang="sk-SK" sz="2400" dirty="0"/>
              <a:t>(</a:t>
            </a:r>
            <a:r>
              <a:rPr lang="sk-SK" sz="2400" dirty="0" err="1"/>
              <a:t>Urtica</a:t>
            </a:r>
            <a:r>
              <a:rPr lang="sk-SK" sz="2400" dirty="0"/>
              <a:t> </a:t>
            </a:r>
            <a:r>
              <a:rPr lang="sk-SK" sz="2400" dirty="0" err="1"/>
              <a:t>dioica</a:t>
            </a:r>
            <a:r>
              <a:rPr lang="sk-SK" sz="2400" dirty="0"/>
              <a:t>) </a:t>
            </a:r>
            <a:r>
              <a:rPr lang="sk-SK" sz="2400" dirty="0" smtClean="0"/>
              <a:t>- </a:t>
            </a:r>
            <a:r>
              <a:rPr lang="sk-SK" sz="2400" b="1" dirty="0" smtClean="0"/>
              <a:t> </a:t>
            </a:r>
            <a:r>
              <a:rPr lang="sk-SK" sz="2400" dirty="0"/>
              <a:t>pri chorobách dýchacích orgánov, pri katare žalúdka a čriev, podporuje tvorbu červených krviniek. Prečisťuje krv a lieči zápaly močových ciest, reumu svalov a kĺbov, poruchy látkovej premeny, ochorenia žlčníka, pečene, hemoroidy, zápchu, žalúdočné problémy i vypadávanie vlasov. Čaj slúži na prečistenie organizmu.</a:t>
            </a:r>
          </a:p>
          <a:p>
            <a:r>
              <a:rPr lang="sk-SK" sz="2400" b="1" dirty="0"/>
              <a:t>Fialka voňavá </a:t>
            </a:r>
            <a:r>
              <a:rPr lang="sk-SK" sz="2400" b="1" dirty="0" smtClean="0"/>
              <a:t> (</a:t>
            </a:r>
            <a:r>
              <a:rPr lang="sk-SK" sz="2400" dirty="0" smtClean="0"/>
              <a:t>Viola </a:t>
            </a:r>
            <a:r>
              <a:rPr lang="sk-SK" sz="2400" dirty="0" err="1"/>
              <a:t>odorata</a:t>
            </a:r>
            <a:r>
              <a:rPr lang="sk-SK" sz="2400" dirty="0"/>
              <a:t> </a:t>
            </a:r>
            <a:r>
              <a:rPr lang="sk-SK" sz="2400" dirty="0" smtClean="0"/>
              <a:t>) - uľahčuje </a:t>
            </a:r>
            <a:r>
              <a:rPr lang="sk-SK" sz="2400" dirty="0"/>
              <a:t>vylučovanie hlienu. Fialka sa využíva pri chorobách dýchacích ciest, spojených najmä s kašľom, ako </a:t>
            </a:r>
            <a:r>
              <a:rPr lang="sk-SK" sz="2400" dirty="0" err="1"/>
              <a:t>močopudný</a:t>
            </a:r>
            <a:r>
              <a:rPr lang="sk-SK" sz="2400" dirty="0"/>
              <a:t> prostriedok, pri kĺbovom reumatizme a migréne, zvonka na hnisavé rany, vyrážky a pod</a:t>
            </a:r>
            <a:r>
              <a:rPr lang="sk-SK" sz="2400" dirty="0" smtClean="0"/>
              <a:t>.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29210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1143000"/>
            <a:ext cx="8229600" cy="11430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7999"/>
          </a:xfrm>
        </p:spPr>
        <p:txBody>
          <a:bodyPr>
            <a:noAutofit/>
          </a:bodyPr>
          <a:lstStyle/>
          <a:p>
            <a:r>
              <a:rPr lang="sk-SK" sz="2400" b="1" dirty="0"/>
              <a:t>Prvosienka jarná (</a:t>
            </a:r>
            <a:r>
              <a:rPr lang="sk-SK" sz="2400" dirty="0"/>
              <a:t>Primula </a:t>
            </a:r>
            <a:r>
              <a:rPr lang="sk-SK" sz="2400" dirty="0" err="1"/>
              <a:t>veris</a:t>
            </a:r>
            <a:r>
              <a:rPr lang="sk-SK" sz="2400" dirty="0"/>
              <a:t> ) - na vykašliavanie hlienov pri zápale priedušiek, čiernom kašli, astme, chrípke a prechladnutí, na zmierňovanie bolestí pri reumatizme, najmä v dôsledku pôsobenia kyseliny salicylovej, ako utišujúci prostriedok pri neurózach, nespa­vosti a epilepsii.</a:t>
            </a:r>
          </a:p>
          <a:p>
            <a:r>
              <a:rPr lang="sk-SK" sz="2400" b="1" dirty="0" err="1"/>
              <a:t>Deväťsil</a:t>
            </a:r>
            <a:r>
              <a:rPr lang="sk-SK" sz="2400" b="1" dirty="0"/>
              <a:t> lekársky (</a:t>
            </a:r>
            <a:r>
              <a:rPr lang="sk-SK" sz="2400" dirty="0" err="1"/>
              <a:t>Petasites</a:t>
            </a:r>
            <a:r>
              <a:rPr lang="sk-SK" sz="2400" dirty="0"/>
              <a:t> </a:t>
            </a:r>
            <a:r>
              <a:rPr lang="sk-SK" sz="2400" dirty="0" err="1"/>
              <a:t>hybridus</a:t>
            </a:r>
            <a:r>
              <a:rPr lang="sk-SK" sz="2400" dirty="0"/>
              <a:t>) – osvedčil  sa ako obklady na opuchy a na bolestivé miesta pri reume, dne, ischiase, chronických zápaloch kĺbov a iných chorobách pohybových ústrojov, pri zápaloch žíl, žliaz, tuberkulóze, čiernom kašli atď. Používa sa pri vykĺbeniach, vyvrtnutiach a nohách pokrytými ranami, pri zhubných nádoroch a páliacich ranách. Využíva sa ako prostriedok proti parazitom, ktorý sa môže aplikovať aj u detí, pretože sa nevyskytujú vedľajšie účinky</a:t>
            </a:r>
            <a:r>
              <a:rPr lang="sk-SK" sz="2400" dirty="0" smtClean="0"/>
              <a:t>.</a:t>
            </a:r>
            <a:endParaRPr lang="sk-SK" sz="2200" b="1" dirty="0"/>
          </a:p>
          <a:p>
            <a:r>
              <a:rPr lang="sk-SK" sz="2400" b="1" dirty="0" err="1" smtClean="0"/>
              <a:t>Alchemilka</a:t>
            </a:r>
            <a:r>
              <a:rPr lang="sk-SK" sz="2400" b="1" dirty="0" smtClean="0"/>
              <a:t> </a:t>
            </a:r>
            <a:r>
              <a:rPr lang="sk-SK" sz="2400" b="1" dirty="0"/>
              <a:t>žltozelená  (</a:t>
            </a:r>
            <a:r>
              <a:rPr lang="sk-SK" sz="2400" dirty="0" err="1"/>
              <a:t>Alchemilla</a:t>
            </a:r>
            <a:r>
              <a:rPr lang="sk-SK" sz="2400" dirty="0"/>
              <a:t> </a:t>
            </a:r>
            <a:r>
              <a:rPr lang="sk-SK" sz="2400" dirty="0" err="1"/>
              <a:t>xanthochlora</a:t>
            </a:r>
            <a:r>
              <a:rPr lang="sk-SK" sz="2400" dirty="0"/>
              <a:t> ) - používa sa pri poruchách trávenia, hnačkách, pri silnej menštruácii, na posilnenie maternice pred pôrodom, pri zápale ústnej dutiny, hrdla, očí a pri krvácaní z nosa.</a:t>
            </a:r>
          </a:p>
          <a:p>
            <a:endParaRPr lang="sk-SK" sz="2200" dirty="0"/>
          </a:p>
        </p:txBody>
      </p:sp>
    </p:spTree>
    <p:extLst>
      <p:ext uri="{BB962C8B-B14F-4D97-AF65-F5344CB8AC3E}">
        <p14:creationId xmlns:p14="http://schemas.microsoft.com/office/powerpoint/2010/main" val="612289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6858000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624735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sk-SK" sz="2400" b="1" dirty="0"/>
              <a:t>Lastovičník väčší</a:t>
            </a:r>
            <a:r>
              <a:rPr lang="sk-SK" sz="2400" dirty="0"/>
              <a:t>  (</a:t>
            </a:r>
            <a:r>
              <a:rPr lang="sk-SK" sz="2400" dirty="0" err="1"/>
              <a:t>Chelidonium</a:t>
            </a:r>
            <a:r>
              <a:rPr lang="sk-SK" sz="2400" dirty="0"/>
              <a:t> </a:t>
            </a:r>
            <a:r>
              <a:rPr lang="sk-SK" sz="2400" dirty="0" err="1"/>
              <a:t>majus</a:t>
            </a:r>
            <a:r>
              <a:rPr lang="sk-SK" sz="2400" dirty="0"/>
              <a:t> ) - vnútorné užívanie prebieha výhradne len pod dozorom lekára a akákoľvek samoliečba sa zakazuje! V ľudovom liečiteľstve sa mlieko môže používať zvon­ka najmä na pehy, bradavice a otlaky.</a:t>
            </a:r>
          </a:p>
          <a:p>
            <a:pPr>
              <a:lnSpc>
                <a:spcPct val="110000"/>
              </a:lnSpc>
            </a:pPr>
            <a:r>
              <a:rPr lang="sk-SK" sz="2400" b="1" dirty="0"/>
              <a:t>Bôľhoj lekársky (</a:t>
            </a:r>
            <a:r>
              <a:rPr lang="sk-SK" sz="2400" dirty="0" err="1"/>
              <a:t>Anthyllis</a:t>
            </a:r>
            <a:r>
              <a:rPr lang="sk-SK" sz="2400" dirty="0"/>
              <a:t> </a:t>
            </a:r>
            <a:r>
              <a:rPr lang="sk-SK" sz="2400" dirty="0" err="1"/>
              <a:t>vulneraria</a:t>
            </a:r>
            <a:r>
              <a:rPr lang="sk-SK" sz="2400" dirty="0"/>
              <a:t>) - používa sa zvonka na zle hojace sa rany, otvorené rany, vredy predkolenia. Vnútorne na celkové povzbudenie metabolizmu, prečistenie celého tela a ako kloktadlo pri zápaloch ústnej dutiny.</a:t>
            </a:r>
          </a:p>
          <a:p>
            <a:pPr>
              <a:lnSpc>
                <a:spcPct val="110000"/>
              </a:lnSpc>
            </a:pPr>
            <a:r>
              <a:rPr lang="sk-SK" sz="2400" b="1" dirty="0"/>
              <a:t>Sedmokráska obyčajná</a:t>
            </a:r>
            <a:r>
              <a:rPr lang="sk-SK" sz="2400" dirty="0"/>
              <a:t> (</a:t>
            </a:r>
            <a:r>
              <a:rPr lang="sk-SK" sz="2400" i="1" dirty="0" err="1"/>
              <a:t>Bellis</a:t>
            </a:r>
            <a:r>
              <a:rPr lang="sk-SK" sz="2400" i="1" dirty="0"/>
              <a:t> </a:t>
            </a:r>
            <a:r>
              <a:rPr lang="sk-SK" sz="2400" i="1" dirty="0" err="1"/>
              <a:t>perennis</a:t>
            </a:r>
            <a:r>
              <a:rPr lang="sk-SK" sz="2400" dirty="0"/>
              <a:t>) - </a:t>
            </a:r>
            <a:r>
              <a:rPr lang="sk-SK" sz="2400" dirty="0" err="1"/>
              <a:t>doporučuje</a:t>
            </a:r>
            <a:r>
              <a:rPr lang="sk-SK" sz="2400" dirty="0"/>
              <a:t> sa  pri chorobách žlčníka. Kvet sedmokrásky možno použiť vnútorne aj zvonka. Vnútorne sa používa napr. pri zápalových</a:t>
            </a:r>
            <a:r>
              <a:rPr lang="sk-SK" sz="2400" u="sng" dirty="0"/>
              <a:t> </a:t>
            </a:r>
            <a:r>
              <a:rPr lang="sk-SK" sz="2400" dirty="0"/>
              <a:t>ochoreniach dýchacích ciest, kedy napomáha vykašliavaniu a pôsobí protizápalovo. K vonkajšiemu použitiu je vhodná ako prísada do kúpeľa alebo odvar na obklady. Využiteľná je predovšetkým na zle sa hojace rany a vredy. Kloktaním napomáha liečbe zápalu hrdla a ďasien.</a:t>
            </a:r>
          </a:p>
        </p:txBody>
      </p:sp>
    </p:spTree>
    <p:extLst>
      <p:ext uri="{BB962C8B-B14F-4D97-AF65-F5344CB8AC3E}">
        <p14:creationId xmlns:p14="http://schemas.microsoft.com/office/powerpoint/2010/main" val="811889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457200" y="228920"/>
            <a:ext cx="8229600" cy="45719"/>
          </a:xfrm>
        </p:spPr>
        <p:txBody>
          <a:bodyPr>
            <a:normAutofit fontScale="90000"/>
          </a:bodyPr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1" y="404666"/>
            <a:ext cx="4040188" cy="1152126"/>
          </a:xfrm>
        </p:spPr>
        <p:txBody>
          <a:bodyPr>
            <a:normAutofit/>
          </a:bodyPr>
          <a:lstStyle/>
          <a:p>
            <a:r>
              <a:rPr lang="sk-SK" dirty="0" smtClean="0"/>
              <a:t>             </a:t>
            </a:r>
            <a:r>
              <a:rPr lang="sk-SK" sz="2800" dirty="0" smtClean="0"/>
              <a:t>Ďatelina lúčna </a:t>
            </a:r>
          </a:p>
          <a:p>
            <a:r>
              <a:rPr lang="sk-SK" sz="2800" dirty="0" smtClean="0"/>
              <a:t>        (</a:t>
            </a:r>
            <a:r>
              <a:rPr lang="sk-SK" sz="2800" dirty="0" err="1" smtClean="0"/>
              <a:t>Trifolium</a:t>
            </a:r>
            <a:r>
              <a:rPr lang="sk-SK" sz="2800" dirty="0" smtClean="0"/>
              <a:t> </a:t>
            </a:r>
            <a:r>
              <a:rPr lang="sk-SK" sz="2800" dirty="0" err="1"/>
              <a:t>pratense</a:t>
            </a:r>
            <a:r>
              <a:rPr lang="sk-SK" sz="2800" dirty="0"/>
              <a:t>) </a:t>
            </a: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72816"/>
            <a:ext cx="3643312" cy="4857750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6" y="404665"/>
            <a:ext cx="4041775" cy="1008111"/>
          </a:xfrm>
        </p:spPr>
        <p:txBody>
          <a:bodyPr>
            <a:normAutofit fontScale="92500" lnSpcReduction="10000"/>
          </a:bodyPr>
          <a:lstStyle/>
          <a:p>
            <a:r>
              <a:rPr lang="sk-SK" dirty="0" smtClean="0"/>
              <a:t>            </a:t>
            </a:r>
            <a:r>
              <a:rPr lang="sk-SK" sz="3000" dirty="0" smtClean="0"/>
              <a:t>Jahoda obyčajná</a:t>
            </a:r>
          </a:p>
          <a:p>
            <a:r>
              <a:rPr lang="sk-SK" sz="3000" dirty="0"/>
              <a:t> </a:t>
            </a:r>
            <a:r>
              <a:rPr lang="sk-SK" sz="3000" dirty="0" smtClean="0"/>
              <a:t>         ( </a:t>
            </a:r>
            <a:r>
              <a:rPr lang="sk-SK" sz="3000" dirty="0" err="1"/>
              <a:t>Fragaria</a:t>
            </a:r>
            <a:r>
              <a:rPr lang="sk-SK" sz="3000" dirty="0"/>
              <a:t> </a:t>
            </a:r>
            <a:r>
              <a:rPr lang="sk-SK" sz="3000" dirty="0" err="1"/>
              <a:t>vesca</a:t>
            </a:r>
            <a:r>
              <a:rPr lang="sk-SK" sz="3000" dirty="0"/>
              <a:t> ) </a:t>
            </a:r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72816"/>
            <a:ext cx="2914651" cy="4857750"/>
          </a:xfrm>
        </p:spPr>
      </p:pic>
    </p:spTree>
    <p:extLst>
      <p:ext uri="{BB962C8B-B14F-4D97-AF65-F5344CB8AC3E}">
        <p14:creationId xmlns:p14="http://schemas.microsoft.com/office/powerpoint/2010/main" val="12794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251520"/>
            <a:ext cx="8229600" cy="11430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1" y="188640"/>
            <a:ext cx="4040188" cy="1440160"/>
          </a:xfrm>
        </p:spPr>
        <p:txBody>
          <a:bodyPr>
            <a:normAutofit lnSpcReduction="10000"/>
          </a:bodyPr>
          <a:lstStyle/>
          <a:p>
            <a:endParaRPr lang="sk-SK" dirty="0" smtClean="0"/>
          </a:p>
          <a:p>
            <a:r>
              <a:rPr lang="sk-SK" sz="2800" dirty="0" smtClean="0"/>
              <a:t>         </a:t>
            </a:r>
            <a:r>
              <a:rPr lang="sk-SK" sz="2800" dirty="0" err="1" smtClean="0"/>
              <a:t>Kostihoj</a:t>
            </a:r>
            <a:r>
              <a:rPr lang="sk-SK" sz="2800" dirty="0" smtClean="0"/>
              <a:t> lekársky </a:t>
            </a:r>
          </a:p>
          <a:p>
            <a:r>
              <a:rPr lang="sk-SK" sz="2800" dirty="0" smtClean="0"/>
              <a:t>( </a:t>
            </a:r>
            <a:r>
              <a:rPr lang="sk-SK" sz="2800" dirty="0" err="1" smtClean="0"/>
              <a:t>Symphytum</a:t>
            </a:r>
            <a:r>
              <a:rPr lang="sk-SK" sz="2800" dirty="0" smtClean="0"/>
              <a:t> </a:t>
            </a:r>
            <a:r>
              <a:rPr lang="sk-SK" sz="2800" dirty="0" err="1" smtClean="0"/>
              <a:t>officinale</a:t>
            </a:r>
            <a:r>
              <a:rPr lang="sk-SK" sz="2800" dirty="0" smtClean="0"/>
              <a:t> ) </a:t>
            </a:r>
          </a:p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3696891" cy="4929188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572000" y="0"/>
            <a:ext cx="4041775" cy="1584175"/>
          </a:xfrm>
        </p:spPr>
        <p:txBody>
          <a:bodyPr>
            <a:normAutofit fontScale="85000" lnSpcReduction="10000"/>
          </a:bodyPr>
          <a:lstStyle/>
          <a:p>
            <a:endParaRPr lang="sk-SK" dirty="0" smtClean="0"/>
          </a:p>
          <a:p>
            <a:r>
              <a:rPr lang="sk-SK" sz="3300" dirty="0" smtClean="0"/>
              <a:t>          Pľúcnik </a:t>
            </a:r>
            <a:r>
              <a:rPr lang="sk-SK" sz="3300" dirty="0"/>
              <a:t>lekársky </a:t>
            </a:r>
            <a:endParaRPr lang="sk-SK" sz="3300" dirty="0" smtClean="0"/>
          </a:p>
          <a:p>
            <a:r>
              <a:rPr lang="sk-SK" sz="3300" dirty="0" smtClean="0"/>
              <a:t>   ( </a:t>
            </a:r>
            <a:r>
              <a:rPr lang="sk-SK" sz="3300" dirty="0" err="1"/>
              <a:t>Pulmonaria</a:t>
            </a:r>
            <a:r>
              <a:rPr lang="sk-SK" sz="3300" dirty="0"/>
              <a:t> </a:t>
            </a:r>
            <a:r>
              <a:rPr lang="sk-SK" sz="3300" dirty="0" err="1"/>
              <a:t>officinalis</a:t>
            </a:r>
            <a:r>
              <a:rPr lang="sk-SK" sz="3300" dirty="0"/>
              <a:t> </a:t>
            </a:r>
            <a:r>
              <a:rPr lang="sk-SK" sz="2800" dirty="0"/>
              <a:t>) </a:t>
            </a:r>
          </a:p>
          <a:p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628800"/>
            <a:ext cx="2957512" cy="4929188"/>
          </a:xfrm>
        </p:spPr>
      </p:pic>
    </p:spTree>
    <p:extLst>
      <p:ext uri="{BB962C8B-B14F-4D97-AF65-F5344CB8AC3E}">
        <p14:creationId xmlns:p14="http://schemas.microsoft.com/office/powerpoint/2010/main" val="7100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143000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1" y="476672"/>
            <a:ext cx="4040188" cy="1296143"/>
          </a:xfrm>
        </p:spPr>
        <p:txBody>
          <a:bodyPr>
            <a:normAutofit fontScale="92500" lnSpcReduction="20000"/>
          </a:bodyPr>
          <a:lstStyle/>
          <a:p>
            <a:endParaRPr lang="sk-SK" dirty="0" smtClean="0"/>
          </a:p>
          <a:p>
            <a:r>
              <a:rPr lang="sk-SK" sz="3000" dirty="0" smtClean="0"/>
              <a:t>           Podbeľ liečivý</a:t>
            </a:r>
          </a:p>
          <a:p>
            <a:r>
              <a:rPr lang="sk-SK" sz="3000" dirty="0" smtClean="0"/>
              <a:t>        (</a:t>
            </a:r>
            <a:r>
              <a:rPr lang="sk-SK" sz="3000" dirty="0" err="1"/>
              <a:t>Tussilago</a:t>
            </a:r>
            <a:r>
              <a:rPr lang="sk-SK" sz="3000" dirty="0"/>
              <a:t> </a:t>
            </a:r>
            <a:r>
              <a:rPr lang="sk-SK" sz="3000" dirty="0" err="1"/>
              <a:t>farfara</a:t>
            </a:r>
            <a:r>
              <a:rPr lang="sk-SK" sz="3000" dirty="0"/>
              <a:t>) </a:t>
            </a:r>
          </a:p>
          <a:p>
            <a:endParaRPr lang="sk-SK" sz="3000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416" y="1773239"/>
            <a:ext cx="2611755" cy="4352925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716016" y="116632"/>
            <a:ext cx="4041775" cy="1224134"/>
          </a:xfrm>
        </p:spPr>
        <p:txBody>
          <a:bodyPr>
            <a:normAutofit/>
          </a:bodyPr>
          <a:lstStyle/>
          <a:p>
            <a:r>
              <a:rPr lang="sk-SK" dirty="0" smtClean="0"/>
              <a:t>            </a:t>
            </a:r>
            <a:r>
              <a:rPr lang="sk-SK" sz="2800" dirty="0" smtClean="0"/>
              <a:t>Praslička roľná</a:t>
            </a:r>
          </a:p>
          <a:p>
            <a:r>
              <a:rPr lang="sk-SK" sz="2800" dirty="0" smtClean="0"/>
              <a:t>      (</a:t>
            </a:r>
            <a:r>
              <a:rPr lang="sk-SK" sz="2800" dirty="0" err="1"/>
              <a:t>Equisetum</a:t>
            </a:r>
            <a:r>
              <a:rPr lang="sk-SK" sz="2800" dirty="0"/>
              <a:t> </a:t>
            </a:r>
            <a:r>
              <a:rPr lang="sk-SK" sz="2800" dirty="0" err="1"/>
              <a:t>arvense</a:t>
            </a:r>
            <a:r>
              <a:rPr lang="sk-SK" sz="2800" dirty="0"/>
              <a:t>) </a:t>
            </a:r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567" y="1773239"/>
            <a:ext cx="3264693" cy="4352925"/>
          </a:xfrm>
        </p:spPr>
      </p:pic>
    </p:spTree>
    <p:extLst>
      <p:ext uri="{BB962C8B-B14F-4D97-AF65-F5344CB8AC3E}">
        <p14:creationId xmlns:p14="http://schemas.microsoft.com/office/powerpoint/2010/main" val="24105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45718"/>
            <a:ext cx="8229600" cy="45719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1" y="188642"/>
            <a:ext cx="4040188" cy="1152126"/>
          </a:xfrm>
        </p:spPr>
        <p:txBody>
          <a:bodyPr>
            <a:normAutofit/>
          </a:bodyPr>
          <a:lstStyle/>
          <a:p>
            <a:r>
              <a:rPr lang="sk-SK" dirty="0" smtClean="0"/>
              <a:t>         </a:t>
            </a:r>
            <a:r>
              <a:rPr lang="sk-SK" sz="2800" dirty="0" smtClean="0"/>
              <a:t>Púpava </a:t>
            </a:r>
            <a:r>
              <a:rPr lang="sk-SK" sz="2800" dirty="0"/>
              <a:t>lekárska </a:t>
            </a:r>
            <a:endParaRPr lang="sk-SK" sz="2800" dirty="0" smtClean="0"/>
          </a:p>
          <a:p>
            <a:r>
              <a:rPr lang="sk-SK" sz="2800" dirty="0" smtClean="0"/>
              <a:t>  ( </a:t>
            </a:r>
            <a:r>
              <a:rPr lang="sk-SK" sz="2800" dirty="0" err="1"/>
              <a:t>Taraxacum</a:t>
            </a:r>
            <a:r>
              <a:rPr lang="sk-SK" sz="2800" dirty="0"/>
              <a:t> </a:t>
            </a:r>
            <a:r>
              <a:rPr lang="sk-SK" sz="2800" dirty="0" err="1" smtClean="0"/>
              <a:t>officinale</a:t>
            </a:r>
            <a:r>
              <a:rPr lang="sk-SK" sz="2800" dirty="0" smtClean="0"/>
              <a:t>) </a:t>
            </a:r>
            <a:endParaRPr lang="sk-SK" sz="2800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309" y="1412875"/>
            <a:ext cx="2827972" cy="4713288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4010" y="0"/>
            <a:ext cx="4041775" cy="1628800"/>
          </a:xfrm>
        </p:spPr>
        <p:txBody>
          <a:bodyPr>
            <a:normAutofit fontScale="62500" lnSpcReduction="20000"/>
          </a:bodyPr>
          <a:lstStyle/>
          <a:p>
            <a:endParaRPr lang="sk-SK" dirty="0" smtClean="0"/>
          </a:p>
          <a:p>
            <a:r>
              <a:rPr lang="sk-SK" sz="3600" dirty="0" smtClean="0"/>
              <a:t>          </a:t>
            </a:r>
          </a:p>
          <a:p>
            <a:r>
              <a:rPr lang="sk-SK" sz="4500" dirty="0" smtClean="0"/>
              <a:t>      Skorocel kopijovitý</a:t>
            </a:r>
          </a:p>
          <a:p>
            <a:r>
              <a:rPr lang="sk-SK" sz="4500" dirty="0" smtClean="0"/>
              <a:t>   ( </a:t>
            </a:r>
            <a:r>
              <a:rPr lang="sk-SK" sz="4500" dirty="0" err="1"/>
              <a:t>Plantago</a:t>
            </a:r>
            <a:r>
              <a:rPr lang="sk-SK" sz="4500" dirty="0"/>
              <a:t> </a:t>
            </a:r>
            <a:r>
              <a:rPr lang="sk-SK" sz="4500" dirty="0" err="1"/>
              <a:t>lanceolata</a:t>
            </a:r>
            <a:r>
              <a:rPr lang="sk-SK" sz="4500" dirty="0"/>
              <a:t> ) </a:t>
            </a:r>
          </a:p>
          <a:p>
            <a:endParaRPr lang="sk-SK" sz="3500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430" y="1412875"/>
            <a:ext cx="3534967" cy="4713288"/>
          </a:xfrm>
        </p:spPr>
      </p:pic>
    </p:spTree>
    <p:extLst>
      <p:ext uri="{BB962C8B-B14F-4D97-AF65-F5344CB8AC3E}">
        <p14:creationId xmlns:p14="http://schemas.microsoft.com/office/powerpoint/2010/main" val="163917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539552" y="-531440"/>
            <a:ext cx="8229600" cy="274638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7545" y="0"/>
            <a:ext cx="4040188" cy="1116434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Žihľava dvojdomá</a:t>
            </a:r>
          </a:p>
          <a:p>
            <a:r>
              <a:rPr lang="sk-SK" sz="2800" dirty="0"/>
              <a:t> </a:t>
            </a:r>
            <a:r>
              <a:rPr lang="sk-SK" sz="2800" dirty="0" smtClean="0"/>
              <a:t>       </a:t>
            </a:r>
            <a:r>
              <a:rPr lang="sk-SK" sz="2800" dirty="0"/>
              <a:t>(</a:t>
            </a:r>
            <a:r>
              <a:rPr lang="sk-SK" sz="2800" dirty="0" err="1"/>
              <a:t>Urtica</a:t>
            </a:r>
            <a:r>
              <a:rPr lang="sk-SK" sz="2800" dirty="0"/>
              <a:t> </a:t>
            </a:r>
            <a:r>
              <a:rPr lang="sk-SK" sz="2800" dirty="0" err="1"/>
              <a:t>dioica</a:t>
            </a:r>
            <a:r>
              <a:rPr lang="sk-SK" sz="2800" dirty="0"/>
              <a:t>) </a:t>
            </a:r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37" y="1268413"/>
            <a:ext cx="3643312" cy="4857750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716016" y="908720"/>
            <a:ext cx="4041775" cy="1116434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     Fialka </a:t>
            </a:r>
            <a:r>
              <a:rPr lang="sk-SK" sz="2800" dirty="0"/>
              <a:t>voňavá </a:t>
            </a:r>
            <a:endParaRPr lang="sk-SK" sz="2800" dirty="0" smtClean="0"/>
          </a:p>
          <a:p>
            <a:r>
              <a:rPr lang="sk-SK" sz="2800" dirty="0" smtClean="0"/>
              <a:t>        (Viola </a:t>
            </a:r>
            <a:r>
              <a:rPr lang="sk-SK" sz="2800" dirty="0" err="1"/>
              <a:t>odorata</a:t>
            </a:r>
            <a:r>
              <a:rPr lang="sk-SK" sz="2800" dirty="0"/>
              <a:t> 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92896"/>
            <a:ext cx="4041775" cy="2425065"/>
          </a:xfrm>
        </p:spPr>
      </p:pic>
    </p:spTree>
    <p:extLst>
      <p:ext uri="{BB962C8B-B14F-4D97-AF65-F5344CB8AC3E}">
        <p14:creationId xmlns:p14="http://schemas.microsoft.com/office/powerpoint/2010/main" val="86548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V="1">
            <a:off x="467544" y="-387424"/>
            <a:ext cx="8229600" cy="274638"/>
          </a:xfrm>
        </p:spPr>
        <p:txBody>
          <a:bodyPr>
            <a:normAutofit fontScale="90000"/>
          </a:bodyPr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7545" y="0"/>
            <a:ext cx="4040188" cy="1412776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   Prvosienka jarná</a:t>
            </a:r>
          </a:p>
          <a:p>
            <a:r>
              <a:rPr lang="sk-SK" sz="2800" dirty="0"/>
              <a:t> </a:t>
            </a:r>
            <a:r>
              <a:rPr lang="sk-SK" sz="2800" dirty="0" smtClean="0"/>
              <a:t>        (Primula </a:t>
            </a:r>
            <a:r>
              <a:rPr lang="sk-SK" sz="2800" dirty="0" err="1" smtClean="0"/>
              <a:t>veris</a:t>
            </a:r>
            <a:r>
              <a:rPr lang="sk-SK" sz="2800" dirty="0" smtClean="0"/>
              <a:t>) </a:t>
            </a:r>
            <a:endParaRPr lang="sk-SK" sz="2800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47" y="1557339"/>
            <a:ext cx="2741295" cy="4568825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4010" y="0"/>
            <a:ext cx="4041775" cy="1484784"/>
          </a:xfrm>
        </p:spPr>
        <p:txBody>
          <a:bodyPr>
            <a:normAutofit fontScale="40000" lnSpcReduction="20000"/>
          </a:bodyPr>
          <a:lstStyle/>
          <a:p>
            <a:endParaRPr lang="sk-SK" dirty="0" smtClean="0"/>
          </a:p>
          <a:p>
            <a:endParaRPr lang="sk-SK" sz="4000" dirty="0" smtClean="0"/>
          </a:p>
          <a:p>
            <a:r>
              <a:rPr lang="sk-SK" sz="6800" dirty="0" smtClean="0"/>
              <a:t>          </a:t>
            </a:r>
            <a:r>
              <a:rPr lang="sk-SK" sz="7000" dirty="0" err="1" smtClean="0"/>
              <a:t>Deväťsil</a:t>
            </a:r>
            <a:r>
              <a:rPr lang="sk-SK" sz="7000" dirty="0" smtClean="0"/>
              <a:t> </a:t>
            </a:r>
            <a:r>
              <a:rPr lang="sk-SK" sz="7000" dirty="0"/>
              <a:t>lekársky </a:t>
            </a:r>
            <a:endParaRPr lang="sk-SK" sz="7000" dirty="0" smtClean="0"/>
          </a:p>
          <a:p>
            <a:r>
              <a:rPr lang="sk-SK" sz="7000" dirty="0" smtClean="0"/>
              <a:t>       (</a:t>
            </a:r>
            <a:r>
              <a:rPr lang="sk-SK" sz="7000" dirty="0" err="1" smtClean="0"/>
              <a:t>Petasites</a:t>
            </a:r>
            <a:r>
              <a:rPr lang="sk-SK" sz="7000" dirty="0" smtClean="0"/>
              <a:t> </a:t>
            </a:r>
            <a:r>
              <a:rPr lang="sk-SK" sz="7000" dirty="0" err="1" smtClean="0"/>
              <a:t>hybridus</a:t>
            </a:r>
            <a:r>
              <a:rPr lang="sk-SK" sz="7000" dirty="0" smtClean="0"/>
              <a:t>)</a:t>
            </a:r>
            <a:endParaRPr lang="sk-SK" sz="7000" dirty="0"/>
          </a:p>
          <a:p>
            <a:endParaRPr lang="sk-SK" sz="4000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266" y="1557339"/>
            <a:ext cx="2741295" cy="4568825"/>
          </a:xfrm>
        </p:spPr>
      </p:pic>
    </p:spTree>
    <p:extLst>
      <p:ext uri="{BB962C8B-B14F-4D97-AF65-F5344CB8AC3E}">
        <p14:creationId xmlns:p14="http://schemas.microsoft.com/office/powerpoint/2010/main" val="8530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-1143388"/>
            <a:ext cx="8229600" cy="11430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67544" y="0"/>
            <a:ext cx="4176463" cy="1412776"/>
          </a:xfrm>
        </p:spPr>
        <p:txBody>
          <a:bodyPr>
            <a:noAutofit/>
          </a:bodyPr>
          <a:lstStyle/>
          <a:p>
            <a:r>
              <a:rPr lang="sk-SK" sz="2800" dirty="0" smtClean="0"/>
              <a:t>    </a:t>
            </a:r>
            <a:r>
              <a:rPr lang="sk-SK" sz="2800" dirty="0" err="1" smtClean="0"/>
              <a:t>Alchemilka</a:t>
            </a:r>
            <a:r>
              <a:rPr lang="sk-SK" sz="2800" dirty="0" smtClean="0"/>
              <a:t> </a:t>
            </a:r>
            <a:r>
              <a:rPr lang="sk-SK" sz="2800" dirty="0"/>
              <a:t>žltozelená </a:t>
            </a:r>
            <a:r>
              <a:rPr lang="sk-SK" sz="2800" dirty="0" smtClean="0"/>
              <a:t>         (</a:t>
            </a:r>
            <a:r>
              <a:rPr lang="sk-SK" sz="2800" dirty="0" err="1" smtClean="0"/>
              <a:t>Alchemilla</a:t>
            </a:r>
            <a:r>
              <a:rPr lang="sk-SK" sz="2800" dirty="0" smtClean="0"/>
              <a:t> </a:t>
            </a:r>
            <a:r>
              <a:rPr lang="sk-SK" sz="2800" dirty="0" err="1"/>
              <a:t>xanthochlora</a:t>
            </a:r>
            <a:r>
              <a:rPr lang="sk-SK" sz="2800" dirty="0"/>
              <a:t> 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484313"/>
            <a:ext cx="3481387" cy="4641850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4010" y="0"/>
            <a:ext cx="4041775" cy="1412776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      Lastovičník </a:t>
            </a:r>
            <a:r>
              <a:rPr lang="sk-SK" sz="2800" dirty="0"/>
              <a:t>väčší </a:t>
            </a:r>
            <a:endParaRPr lang="sk-SK" sz="2800" dirty="0" smtClean="0"/>
          </a:p>
          <a:p>
            <a:r>
              <a:rPr lang="sk-SK" sz="2800" dirty="0" smtClean="0"/>
              <a:t>      (</a:t>
            </a:r>
            <a:r>
              <a:rPr lang="sk-SK" sz="2800" dirty="0" err="1" smtClean="0"/>
              <a:t>Chelidonium</a:t>
            </a:r>
            <a:r>
              <a:rPr lang="sk-SK" sz="2800" dirty="0" smtClean="0"/>
              <a:t> </a:t>
            </a:r>
            <a:r>
              <a:rPr lang="sk-SK" sz="2800" dirty="0" err="1"/>
              <a:t>majus</a:t>
            </a:r>
            <a:r>
              <a:rPr lang="sk-SK" sz="2800" dirty="0"/>
              <a:t> 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20" y="1484313"/>
            <a:ext cx="3481387" cy="4641850"/>
          </a:xfrm>
        </p:spPr>
      </p:pic>
    </p:spTree>
    <p:extLst>
      <p:ext uri="{BB962C8B-B14F-4D97-AF65-F5344CB8AC3E}">
        <p14:creationId xmlns:p14="http://schemas.microsoft.com/office/powerpoint/2010/main" val="235368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3"/>
            <a:ext cx="8229600" cy="4608512"/>
          </a:xfrm>
        </p:spPr>
        <p:txBody>
          <a:bodyPr>
            <a:normAutofit/>
          </a:bodyPr>
          <a:lstStyle/>
          <a:p>
            <a:r>
              <a:rPr lang="sk-SK" dirty="0" smtClean="0"/>
              <a:t>Prírodné okolie obce je veľmi pozoruhodné. Komjatnú obklopujú vrchy Ostré a Kečka, pohoria </a:t>
            </a:r>
            <a:r>
              <a:rPr lang="sk-SK" dirty="0" err="1" smtClean="0"/>
              <a:t>Chočské</a:t>
            </a:r>
            <a:r>
              <a:rPr lang="sk-SK" dirty="0" smtClean="0"/>
              <a:t> vrchy a </a:t>
            </a:r>
            <a:r>
              <a:rPr lang="sk-SK" dirty="0" err="1" smtClean="0"/>
              <a:t>Šípska</a:t>
            </a:r>
            <a:r>
              <a:rPr lang="sk-SK" dirty="0" smtClean="0"/>
              <a:t> Fatra. Územie obce sa preto vyznačuje bohatou pestrosťou fauny a flóry.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513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143000"/>
            <a:ext cx="8229600" cy="11430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9553" y="0"/>
            <a:ext cx="4040188" cy="1340769"/>
          </a:xfrm>
        </p:spPr>
        <p:txBody>
          <a:bodyPr>
            <a:normAutofit fontScale="55000" lnSpcReduction="20000"/>
          </a:bodyPr>
          <a:lstStyle/>
          <a:p>
            <a:endParaRPr lang="sk-SK" dirty="0" smtClean="0"/>
          </a:p>
          <a:p>
            <a:r>
              <a:rPr lang="sk-SK" sz="4600" dirty="0" smtClean="0"/>
              <a:t>           </a:t>
            </a:r>
            <a:r>
              <a:rPr lang="sk-SK" sz="5100" dirty="0" smtClean="0"/>
              <a:t>Bôľhoj </a:t>
            </a:r>
            <a:r>
              <a:rPr lang="sk-SK" sz="5100" dirty="0"/>
              <a:t>lekársky </a:t>
            </a:r>
            <a:endParaRPr lang="sk-SK" sz="5100" dirty="0" smtClean="0"/>
          </a:p>
          <a:p>
            <a:r>
              <a:rPr lang="sk-SK" sz="5100" dirty="0" smtClean="0"/>
              <a:t>     (</a:t>
            </a:r>
            <a:r>
              <a:rPr lang="sk-SK" sz="5100" dirty="0" err="1" smtClean="0"/>
              <a:t>Anthyllis</a:t>
            </a:r>
            <a:r>
              <a:rPr lang="sk-SK" sz="5100" dirty="0" smtClean="0"/>
              <a:t> </a:t>
            </a:r>
            <a:r>
              <a:rPr lang="sk-SK" sz="5100" dirty="0" err="1" smtClean="0"/>
              <a:t>vulneraria</a:t>
            </a:r>
            <a:r>
              <a:rPr lang="sk-SK" sz="5100" dirty="0" smtClean="0"/>
              <a:t>)</a:t>
            </a:r>
            <a:endParaRPr lang="sk-SK" sz="5100" dirty="0"/>
          </a:p>
          <a:p>
            <a:endParaRPr lang="sk-SK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484313"/>
            <a:ext cx="3481387" cy="4641850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716018" y="0"/>
            <a:ext cx="4041775" cy="119675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      Cesnak </a:t>
            </a:r>
            <a:r>
              <a:rPr lang="sk-SK" sz="2800" dirty="0"/>
              <a:t>medvedí </a:t>
            </a:r>
            <a:endParaRPr lang="sk-SK" sz="2800" dirty="0" smtClean="0"/>
          </a:p>
          <a:p>
            <a:r>
              <a:rPr lang="sk-SK" sz="2800" dirty="0" smtClean="0"/>
              <a:t>         (</a:t>
            </a:r>
            <a:r>
              <a:rPr lang="sk-SK" sz="2800" dirty="0" err="1" smtClean="0"/>
              <a:t>Allium</a:t>
            </a:r>
            <a:r>
              <a:rPr lang="sk-SK" sz="2800" dirty="0" smtClean="0"/>
              <a:t> </a:t>
            </a:r>
            <a:r>
              <a:rPr lang="sk-SK" sz="2800" dirty="0" err="1"/>
              <a:t>ursinum</a:t>
            </a:r>
            <a:r>
              <a:rPr lang="sk-SK" sz="2800" dirty="0"/>
              <a:t> 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220" y="1484313"/>
            <a:ext cx="3481387" cy="4641850"/>
          </a:xfrm>
        </p:spPr>
      </p:pic>
    </p:spTree>
    <p:extLst>
      <p:ext uri="{BB962C8B-B14F-4D97-AF65-F5344CB8AC3E}">
        <p14:creationId xmlns:p14="http://schemas.microsoft.com/office/powerpoint/2010/main" val="15933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Fauna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4"/>
          </a:xfrm>
        </p:spPr>
        <p:txBody>
          <a:bodyPr>
            <a:normAutofit fontScale="85000" lnSpcReduction="10000"/>
          </a:bodyPr>
          <a:lstStyle/>
          <a:p>
            <a:r>
              <a:rPr lang="sk-SK" sz="3800" b="1" u="sng" dirty="0" smtClean="0"/>
              <a:t>Veľké cicavce, šelmy :</a:t>
            </a:r>
          </a:p>
          <a:p>
            <a:r>
              <a:rPr lang="sk-SK" sz="2800" b="1" dirty="0" smtClean="0"/>
              <a:t>Medveď hnedý </a:t>
            </a:r>
            <a:r>
              <a:rPr lang="sk-SK" sz="2800" dirty="0" smtClean="0"/>
              <a:t>(</a:t>
            </a:r>
            <a:r>
              <a:rPr lang="sk-SK" sz="2800" dirty="0" err="1" smtClean="0"/>
              <a:t>Ursus</a:t>
            </a:r>
            <a:r>
              <a:rPr lang="sk-SK" sz="2800" dirty="0" smtClean="0"/>
              <a:t> </a:t>
            </a:r>
            <a:r>
              <a:rPr lang="sk-SK" sz="2800" dirty="0" err="1" smtClean="0"/>
              <a:t>arctos</a:t>
            </a:r>
            <a:r>
              <a:rPr lang="sk-SK" sz="2800" dirty="0" smtClean="0"/>
              <a:t>) – </a:t>
            </a:r>
            <a:r>
              <a:rPr lang="sk-SK" sz="2800" dirty="0" err="1" smtClean="0"/>
              <a:t>všežravec</a:t>
            </a:r>
            <a:r>
              <a:rPr lang="sk-SK" sz="2800" dirty="0" smtClean="0"/>
              <a:t>, dorastá do dĺžky 2-3 m, dosahuje hmotnosť 100-350 kg</a:t>
            </a:r>
          </a:p>
          <a:p>
            <a:r>
              <a:rPr lang="sk-SK" sz="2800" b="1" dirty="0" smtClean="0"/>
              <a:t>Rys ostrovid </a:t>
            </a:r>
            <a:r>
              <a:rPr lang="sk-SK" sz="2800" dirty="0" smtClean="0"/>
              <a:t>(</a:t>
            </a:r>
            <a:r>
              <a:rPr lang="sk-SK" sz="2800" dirty="0" err="1" smtClean="0"/>
              <a:t>Lynx</a:t>
            </a:r>
            <a:r>
              <a:rPr lang="sk-SK" sz="2800" dirty="0" smtClean="0"/>
              <a:t> </a:t>
            </a:r>
            <a:r>
              <a:rPr lang="sk-SK" sz="2800" dirty="0" err="1" smtClean="0"/>
              <a:t>lynx</a:t>
            </a:r>
            <a:r>
              <a:rPr lang="sk-SK" sz="2800" dirty="0" smtClean="0"/>
              <a:t>)</a:t>
            </a:r>
            <a:r>
              <a:rPr lang="sk-SK" sz="2800" dirty="0"/>
              <a:t> </a:t>
            </a:r>
            <a:r>
              <a:rPr lang="sk-SK" sz="2800" dirty="0" smtClean="0"/>
              <a:t>- najväčšia európska mačkovitá šelma, </a:t>
            </a:r>
            <a:r>
              <a:rPr lang="sk-SK" sz="2800" dirty="0"/>
              <a:t>s dĺžkou tela </a:t>
            </a:r>
            <a:r>
              <a:rPr lang="sk-SK" sz="2800" dirty="0" smtClean="0"/>
              <a:t>80 - 130 </a:t>
            </a:r>
            <a:r>
              <a:rPr lang="sk-SK" sz="2800" dirty="0"/>
              <a:t>cm, dĺžkou chvosta 25 </a:t>
            </a:r>
            <a:r>
              <a:rPr lang="sk-SK" sz="2800" dirty="0" smtClean="0"/>
              <a:t>cm, je chránený</a:t>
            </a:r>
          </a:p>
          <a:p>
            <a:r>
              <a:rPr lang="sk-SK" sz="2800" b="1" dirty="0" smtClean="0"/>
              <a:t>Diviak lesný </a:t>
            </a:r>
            <a:r>
              <a:rPr lang="sk-SK" sz="2800" dirty="0" smtClean="0"/>
              <a:t>(</a:t>
            </a:r>
            <a:r>
              <a:rPr lang="sk-SK" sz="2800" dirty="0" err="1" smtClean="0"/>
              <a:t>Sus</a:t>
            </a:r>
            <a:r>
              <a:rPr lang="sk-SK" sz="2800" dirty="0" smtClean="0"/>
              <a:t> </a:t>
            </a:r>
            <a:r>
              <a:rPr lang="sk-SK" sz="2800" dirty="0" err="1" smtClean="0"/>
              <a:t>scrofa</a:t>
            </a:r>
            <a:r>
              <a:rPr lang="sk-SK" sz="2800" dirty="0" smtClean="0"/>
              <a:t>)</a:t>
            </a:r>
            <a:r>
              <a:rPr lang="sk-SK" sz="2800" dirty="0"/>
              <a:t> </a:t>
            </a:r>
            <a:r>
              <a:rPr lang="sk-SK" sz="2800" dirty="0" smtClean="0"/>
              <a:t>- býva </a:t>
            </a:r>
            <a:r>
              <a:rPr lang="sk-SK" sz="2800" dirty="0"/>
              <a:t>dlhý </a:t>
            </a:r>
            <a:r>
              <a:rPr lang="sk-SK" sz="2800" dirty="0" smtClean="0"/>
              <a:t>0,9 - 1,8 </a:t>
            </a:r>
            <a:r>
              <a:rPr lang="sk-SK" sz="2800" dirty="0"/>
              <a:t>m. Chvost má 15 - 30 cm. Hmotnosť spravidla 50-190 kg (samce) a 35-160 kg (samice</a:t>
            </a:r>
            <a:r>
              <a:rPr lang="sk-SK" sz="2800" dirty="0" smtClean="0"/>
              <a:t>) </a:t>
            </a:r>
          </a:p>
          <a:p>
            <a:r>
              <a:rPr lang="sk-SK" sz="2800" b="1" dirty="0" smtClean="0"/>
              <a:t>Srnec lesný </a:t>
            </a:r>
            <a:r>
              <a:rPr lang="sk-SK" sz="2800" dirty="0" smtClean="0"/>
              <a:t>(</a:t>
            </a:r>
            <a:r>
              <a:rPr lang="sk-SK" sz="2800" dirty="0" err="1" smtClean="0"/>
              <a:t>Capreolus</a:t>
            </a:r>
            <a:r>
              <a:rPr lang="sk-SK" sz="2800" dirty="0" smtClean="0"/>
              <a:t> </a:t>
            </a:r>
            <a:r>
              <a:rPr lang="sk-SK" sz="2800" dirty="0" err="1" smtClean="0"/>
              <a:t>capreolus</a:t>
            </a:r>
            <a:r>
              <a:rPr lang="sk-SK" sz="2800" dirty="0" smtClean="0"/>
              <a:t>) – bylinožravec, vo voľnej prírode sa dožíva  max. 10 rokov</a:t>
            </a:r>
          </a:p>
          <a:p>
            <a:r>
              <a:rPr lang="sk-SK" sz="2800" b="1" dirty="0" smtClean="0"/>
              <a:t>Jeleň lesný </a:t>
            </a:r>
            <a:r>
              <a:rPr lang="sk-SK" sz="2800" dirty="0" smtClean="0"/>
              <a:t>(</a:t>
            </a:r>
            <a:r>
              <a:rPr lang="sk-SK" sz="2800" dirty="0" err="1" smtClean="0"/>
              <a:t>Cervus</a:t>
            </a:r>
            <a:r>
              <a:rPr lang="sk-SK" sz="2800" dirty="0" smtClean="0"/>
              <a:t> </a:t>
            </a:r>
            <a:r>
              <a:rPr lang="sk-SK" sz="2800" dirty="0" err="1" smtClean="0"/>
              <a:t>elaphus</a:t>
            </a:r>
            <a:r>
              <a:rPr lang="sk-SK" sz="2800" dirty="0" smtClean="0"/>
              <a:t>)</a:t>
            </a:r>
            <a:r>
              <a:rPr lang="sk-SK" sz="2800" dirty="0"/>
              <a:t> </a:t>
            </a:r>
            <a:r>
              <a:rPr lang="sk-SK" sz="2800" dirty="0" smtClean="0"/>
              <a:t>- najtypickejším </a:t>
            </a:r>
            <a:r>
              <a:rPr lang="sk-SK" sz="2800" dirty="0"/>
              <a:t>znakom pre samcov sú parohy, ktoré každý </a:t>
            </a:r>
            <a:r>
              <a:rPr lang="sk-SK" sz="2800" dirty="0" smtClean="0"/>
              <a:t>rok zhadzuje, dosahuje </a:t>
            </a:r>
            <a:r>
              <a:rPr lang="sk-SK" sz="2800" dirty="0"/>
              <a:t>rýchlosť 40 </a:t>
            </a:r>
            <a:r>
              <a:rPr lang="sk-SK" sz="2800" dirty="0" smtClean="0"/>
              <a:t>km/h, je bylinožravec</a:t>
            </a:r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177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-1115679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0" y="332656"/>
            <a:ext cx="4040188" cy="132950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  Medveď hnedý </a:t>
            </a:r>
          </a:p>
          <a:p>
            <a:r>
              <a:rPr lang="sk-SK" sz="2800" dirty="0"/>
              <a:t> </a:t>
            </a:r>
            <a:r>
              <a:rPr lang="sk-SK" sz="2800" dirty="0" smtClean="0"/>
              <a:t>      (</a:t>
            </a:r>
            <a:r>
              <a:rPr lang="sk-SK" sz="2800" dirty="0" err="1" smtClean="0"/>
              <a:t>Ursus</a:t>
            </a:r>
            <a:r>
              <a:rPr lang="sk-SK" sz="2800" dirty="0" smtClean="0"/>
              <a:t> </a:t>
            </a:r>
            <a:r>
              <a:rPr lang="sk-SK" sz="2800" dirty="0" err="1" smtClean="0"/>
              <a:t>arctos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04" y="692696"/>
            <a:ext cx="5352596" cy="3010834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5118458" y="4941168"/>
            <a:ext cx="4041775" cy="1224136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         Srnec lesný</a:t>
            </a:r>
          </a:p>
          <a:p>
            <a:r>
              <a:rPr lang="sk-SK" sz="2800" dirty="0" smtClean="0"/>
              <a:t>       </a:t>
            </a:r>
            <a:r>
              <a:rPr lang="sk-SK" sz="2800" dirty="0" err="1" smtClean="0"/>
              <a:t>Capreolus</a:t>
            </a:r>
            <a:r>
              <a:rPr lang="sk-SK" sz="2800" dirty="0" smtClean="0"/>
              <a:t> </a:t>
            </a:r>
            <a:r>
              <a:rPr lang="sk-SK" sz="2800" dirty="0" err="1" smtClean="0"/>
              <a:t>capreolus</a:t>
            </a:r>
            <a:r>
              <a:rPr lang="sk-SK" dirty="0" smtClean="0"/>
              <a:t>)</a:t>
            </a:r>
            <a:endParaRPr lang="sk-SK" dirty="0"/>
          </a:p>
        </p:txBody>
      </p:sp>
      <p:pic>
        <p:nvPicPr>
          <p:cNvPr id="9" name="Zástupný symbol obsahu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7032"/>
            <a:ext cx="5225958" cy="3140968"/>
          </a:xfrm>
        </p:spPr>
      </p:pic>
    </p:spTree>
    <p:extLst>
      <p:ext uri="{BB962C8B-B14F-4D97-AF65-F5344CB8AC3E}">
        <p14:creationId xmlns:p14="http://schemas.microsoft.com/office/powerpoint/2010/main" val="361052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 smtClean="0"/>
              <a:t>Jeleň lesný ( </a:t>
            </a:r>
            <a:r>
              <a:rPr lang="sk-SK" sz="2800" b="1" dirty="0" err="1" smtClean="0"/>
              <a:t>Cervus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elaphus</a:t>
            </a:r>
            <a:r>
              <a:rPr lang="sk-SK" sz="2800" b="1" dirty="0" smtClean="0"/>
              <a:t>)</a:t>
            </a:r>
            <a:endParaRPr lang="sk-SK" sz="2800" b="1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8208912" cy="5328311"/>
          </a:xfrm>
        </p:spPr>
      </p:pic>
    </p:spTree>
    <p:extLst>
      <p:ext uri="{BB962C8B-B14F-4D97-AF65-F5344CB8AC3E}">
        <p14:creationId xmlns:p14="http://schemas.microsoft.com/office/powerpoint/2010/main" val="159282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143000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5937523"/>
          </a:xfrm>
        </p:spPr>
        <p:txBody>
          <a:bodyPr>
            <a:normAutofit/>
          </a:bodyPr>
          <a:lstStyle/>
          <a:p>
            <a:r>
              <a:rPr lang="sk-SK" b="1" u="sng" dirty="0"/>
              <a:t>Malé cicavce </a:t>
            </a:r>
            <a:r>
              <a:rPr lang="sk-SK" b="1" u="sng" dirty="0" smtClean="0"/>
              <a:t>:</a:t>
            </a:r>
            <a:endParaRPr lang="sk-SK" b="1" u="sng" dirty="0"/>
          </a:p>
          <a:p>
            <a:r>
              <a:rPr lang="sk-SK" sz="2400" b="1" dirty="0" smtClean="0"/>
              <a:t>Líška hrdzavá </a:t>
            </a:r>
            <a:r>
              <a:rPr lang="sk-SK" sz="2400" dirty="0" smtClean="0"/>
              <a:t>(</a:t>
            </a:r>
            <a:r>
              <a:rPr lang="sk-SK" sz="2400" dirty="0" err="1" smtClean="0"/>
              <a:t>Vulpes</a:t>
            </a:r>
            <a:r>
              <a:rPr lang="sk-SK" sz="2400" dirty="0" smtClean="0"/>
              <a:t> </a:t>
            </a:r>
            <a:r>
              <a:rPr lang="sk-SK" sz="2400" dirty="0" err="1" smtClean="0"/>
              <a:t>vulpes</a:t>
            </a:r>
            <a:r>
              <a:rPr lang="sk-SK" sz="2400" dirty="0" smtClean="0"/>
              <a:t>)- patrí medzi mäsožravce psovité, žije v brlohu, prenáša besnotu</a:t>
            </a:r>
          </a:p>
          <a:p>
            <a:r>
              <a:rPr lang="sk-SK" sz="2400" b="1" dirty="0" smtClean="0"/>
              <a:t>Lasica hranostaj </a:t>
            </a:r>
            <a:r>
              <a:rPr lang="sk-SK" sz="2400" dirty="0" smtClean="0"/>
              <a:t>(</a:t>
            </a:r>
            <a:r>
              <a:rPr lang="sk-SK" sz="2400" dirty="0" err="1" smtClean="0"/>
              <a:t>Mustela</a:t>
            </a:r>
            <a:r>
              <a:rPr lang="sk-SK" sz="2400" dirty="0" smtClean="0"/>
              <a:t> </a:t>
            </a:r>
            <a:r>
              <a:rPr lang="sk-SK" sz="2400" dirty="0" err="1" smtClean="0"/>
              <a:t>erminea</a:t>
            </a:r>
            <a:r>
              <a:rPr lang="sk-SK" sz="2400" dirty="0" smtClean="0"/>
              <a:t>) –hlavnou potravou sú hraboše a myši</a:t>
            </a:r>
          </a:p>
          <a:p>
            <a:r>
              <a:rPr lang="sk-SK" sz="2400" b="1" dirty="0" smtClean="0"/>
              <a:t>Veverica stromová </a:t>
            </a:r>
            <a:r>
              <a:rPr lang="sk-SK" sz="2400" dirty="0" smtClean="0"/>
              <a:t>(</a:t>
            </a:r>
            <a:r>
              <a:rPr lang="sk-SK" sz="2400" dirty="0" err="1" smtClean="0"/>
              <a:t>Sciurus</a:t>
            </a:r>
            <a:r>
              <a:rPr lang="sk-SK" sz="2400" dirty="0" smtClean="0"/>
              <a:t> </a:t>
            </a:r>
            <a:r>
              <a:rPr lang="sk-SK" sz="2400" dirty="0" err="1" smtClean="0"/>
              <a:t>vulgaris</a:t>
            </a:r>
            <a:r>
              <a:rPr lang="sk-SK" sz="2400" dirty="0" smtClean="0"/>
              <a:t>)- žije na stromoch, veľmi dobre sa šplhá a skáče</a:t>
            </a:r>
          </a:p>
          <a:p>
            <a:r>
              <a:rPr lang="sk-SK" sz="2400" b="1" dirty="0" smtClean="0"/>
              <a:t>Kuna lesná </a:t>
            </a:r>
            <a:r>
              <a:rPr lang="sk-SK" sz="2400" dirty="0" smtClean="0"/>
              <a:t>(</a:t>
            </a:r>
            <a:r>
              <a:rPr lang="sk-SK" sz="2400" dirty="0" err="1" smtClean="0"/>
              <a:t>Martes</a:t>
            </a:r>
            <a:r>
              <a:rPr lang="sk-SK" sz="2400" dirty="0" smtClean="0"/>
              <a:t> </a:t>
            </a:r>
            <a:r>
              <a:rPr lang="sk-SK" sz="2400" dirty="0" err="1" smtClean="0"/>
              <a:t>martes</a:t>
            </a:r>
            <a:r>
              <a:rPr lang="sk-SK" sz="2400" dirty="0" smtClean="0"/>
              <a:t>)</a:t>
            </a:r>
            <a:r>
              <a:rPr lang="sk-SK" sz="2400" dirty="0"/>
              <a:t> </a:t>
            </a:r>
            <a:r>
              <a:rPr lang="sk-SK" sz="2400" dirty="0" smtClean="0"/>
              <a:t>- obýva </a:t>
            </a:r>
            <a:r>
              <a:rPr lang="sk-SK" sz="2400" dirty="0"/>
              <a:t>listnaté i ihličnaté lesy </a:t>
            </a:r>
            <a:r>
              <a:rPr lang="sk-SK" sz="2400" dirty="0" smtClean="0"/>
              <a:t>, je </a:t>
            </a:r>
            <a:r>
              <a:rPr lang="sk-SK" sz="2400" dirty="0"/>
              <a:t>pravým obyvateľom </a:t>
            </a:r>
            <a:r>
              <a:rPr lang="sk-SK" sz="2400" dirty="0" smtClean="0"/>
              <a:t>stromov, </a:t>
            </a:r>
            <a:r>
              <a:rPr lang="sk-SK" sz="2400" dirty="0"/>
              <a:t>plieni hlodavcov, ale aj vtáčie hniezda, vyhľadáva úle, z ktorých konzumuje med, sliedi po ovocí, pochutnávajúc si na hruškách, čerešniach a slivkách.</a:t>
            </a:r>
            <a:endParaRPr lang="sk-SK" sz="2400" dirty="0" smtClean="0"/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240577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1323528"/>
            <a:ext cx="8229600" cy="11430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5364088" y="476672"/>
            <a:ext cx="4040188" cy="1296144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    Líška hrdzavá </a:t>
            </a:r>
          </a:p>
          <a:p>
            <a:r>
              <a:rPr lang="sk-SK" sz="2800" dirty="0" smtClean="0"/>
              <a:t>       (</a:t>
            </a:r>
            <a:r>
              <a:rPr lang="sk-SK" sz="2800" dirty="0" err="1" smtClean="0"/>
              <a:t>Vulpes</a:t>
            </a:r>
            <a:r>
              <a:rPr lang="sk-SK" sz="2800" dirty="0" smtClean="0"/>
              <a:t> </a:t>
            </a:r>
            <a:r>
              <a:rPr lang="sk-SK" sz="2800" dirty="0" err="1" smtClean="0"/>
              <a:t>vulpes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7" name="Zástupný symbol obsahu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9" y="116632"/>
            <a:ext cx="5292080" cy="2840119"/>
          </a:xfrm>
        </p:spPr>
      </p:pic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-468560" y="4005064"/>
            <a:ext cx="4041775" cy="1512168"/>
          </a:xfrm>
        </p:spPr>
        <p:txBody>
          <a:bodyPr>
            <a:normAutofit/>
          </a:bodyPr>
          <a:lstStyle/>
          <a:p>
            <a:r>
              <a:rPr lang="sk-SK" dirty="0" smtClean="0"/>
              <a:t>              </a:t>
            </a:r>
            <a:r>
              <a:rPr lang="sk-SK" sz="2800" dirty="0" smtClean="0"/>
              <a:t>Lasica hranostaj </a:t>
            </a:r>
          </a:p>
          <a:p>
            <a:r>
              <a:rPr lang="sk-SK" sz="2800" dirty="0" smtClean="0"/>
              <a:t>         (</a:t>
            </a:r>
            <a:r>
              <a:rPr lang="sk-SK" sz="2800" dirty="0" err="1" smtClean="0"/>
              <a:t>Mustela</a:t>
            </a:r>
            <a:r>
              <a:rPr lang="sk-SK" sz="2800" dirty="0" smtClean="0"/>
              <a:t> </a:t>
            </a:r>
            <a:r>
              <a:rPr lang="sk-SK" sz="2800" dirty="0" err="1" smtClean="0"/>
              <a:t>erminea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5" y="3019003"/>
            <a:ext cx="5796136" cy="3838998"/>
          </a:xfrm>
        </p:spPr>
      </p:pic>
    </p:spTree>
    <p:extLst>
      <p:ext uri="{BB962C8B-B14F-4D97-AF65-F5344CB8AC3E}">
        <p14:creationId xmlns:p14="http://schemas.microsoft.com/office/powerpoint/2010/main" val="311749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-1171097"/>
            <a:ext cx="8229600" cy="11430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5937523"/>
          </a:xfrm>
        </p:spPr>
        <p:txBody>
          <a:bodyPr>
            <a:noAutofit/>
          </a:bodyPr>
          <a:lstStyle/>
          <a:p>
            <a:r>
              <a:rPr lang="sk-SK" b="1" u="sng" dirty="0" smtClean="0"/>
              <a:t>Vtáky :</a:t>
            </a:r>
          </a:p>
          <a:p>
            <a:r>
              <a:rPr lang="sk-SK" sz="2400" b="1" dirty="0" smtClean="0"/>
              <a:t>Orol skalný </a:t>
            </a:r>
            <a:r>
              <a:rPr lang="sk-SK" sz="2400" dirty="0" smtClean="0"/>
              <a:t>(</a:t>
            </a:r>
            <a:r>
              <a:rPr lang="sk-SK" sz="2400" dirty="0" err="1" smtClean="0"/>
              <a:t>Aquila</a:t>
            </a:r>
            <a:r>
              <a:rPr lang="sk-SK" sz="2400" dirty="0" smtClean="0"/>
              <a:t> </a:t>
            </a:r>
            <a:r>
              <a:rPr lang="sk-SK" sz="2400" dirty="0" err="1" smtClean="0"/>
              <a:t>chrysaetos</a:t>
            </a:r>
            <a:r>
              <a:rPr lang="sk-SK" sz="2400" dirty="0" smtClean="0"/>
              <a:t>) – patrí medzi ohrozené druhy, je zákonom prísne chránený</a:t>
            </a:r>
          </a:p>
          <a:p>
            <a:r>
              <a:rPr lang="sk-SK" sz="2400" b="1" dirty="0" smtClean="0"/>
              <a:t>Výr skalný </a:t>
            </a:r>
            <a:r>
              <a:rPr lang="sk-SK" sz="2400" dirty="0" smtClean="0"/>
              <a:t>(</a:t>
            </a:r>
            <a:r>
              <a:rPr lang="sk-SK" sz="2400" dirty="0" err="1" smtClean="0"/>
              <a:t>Bubo</a:t>
            </a:r>
            <a:r>
              <a:rPr lang="sk-SK" sz="2400" dirty="0" smtClean="0"/>
              <a:t> </a:t>
            </a:r>
            <a:r>
              <a:rPr lang="sk-SK" sz="2400" dirty="0" err="1" smtClean="0"/>
              <a:t>bubo</a:t>
            </a:r>
            <a:r>
              <a:rPr lang="sk-SK" sz="2400" dirty="0" smtClean="0"/>
              <a:t>)- najväčšia </a:t>
            </a:r>
            <a:r>
              <a:rPr lang="sk-SK" sz="2400" dirty="0"/>
              <a:t>európska sova (dĺžka tela je asi 680 mm, krídla 470 mm, chvosta 255 mm</a:t>
            </a:r>
            <a:r>
              <a:rPr lang="sk-SK" sz="2400" dirty="0" smtClean="0"/>
              <a:t>), je vzácny</a:t>
            </a:r>
          </a:p>
          <a:p>
            <a:r>
              <a:rPr lang="sk-SK" sz="2400" b="1" dirty="0" smtClean="0"/>
              <a:t>Bocian biely</a:t>
            </a:r>
            <a:r>
              <a:rPr lang="sk-SK" sz="2400" dirty="0" smtClean="0"/>
              <a:t> (</a:t>
            </a:r>
            <a:r>
              <a:rPr lang="sk-SK" sz="2400" dirty="0" err="1" smtClean="0"/>
              <a:t>Ciconia</a:t>
            </a:r>
            <a:r>
              <a:rPr lang="sk-SK" sz="2400" dirty="0" smtClean="0"/>
              <a:t> </a:t>
            </a:r>
            <a:r>
              <a:rPr lang="sk-SK" sz="2400" dirty="0" err="1" smtClean="0"/>
              <a:t>ciconia</a:t>
            </a:r>
            <a:r>
              <a:rPr lang="sk-SK" sz="2400" dirty="0" smtClean="0"/>
              <a:t>) – hmotnosť 2,3 -4,4 kg, výška 95 – 105 cm, na </a:t>
            </a:r>
            <a:r>
              <a:rPr lang="sk-SK" sz="2400" dirty="0"/>
              <a:t>konci leta </a:t>
            </a:r>
            <a:r>
              <a:rPr lang="sk-SK" sz="2400" dirty="0" smtClean="0"/>
              <a:t>odlieta </a:t>
            </a:r>
            <a:r>
              <a:rPr lang="sk-SK" sz="2400" dirty="0"/>
              <a:t>na zimoviská v strednej a južnej Afrike</a:t>
            </a:r>
            <a:endParaRPr lang="sk-SK" sz="2400" dirty="0" smtClean="0"/>
          </a:p>
          <a:p>
            <a:r>
              <a:rPr lang="sk-SK" sz="2400" b="1" dirty="0" smtClean="0"/>
              <a:t>Sýkorka belasá </a:t>
            </a:r>
            <a:r>
              <a:rPr lang="sk-SK" sz="2400" dirty="0" smtClean="0"/>
              <a:t>(</a:t>
            </a:r>
            <a:r>
              <a:rPr lang="sk-SK" sz="2400" dirty="0" err="1" smtClean="0"/>
              <a:t>Parus</a:t>
            </a:r>
            <a:r>
              <a:rPr lang="sk-SK" sz="2400" dirty="0" smtClean="0"/>
              <a:t> </a:t>
            </a:r>
            <a:r>
              <a:rPr lang="sk-SK" sz="2400" dirty="0" err="1" smtClean="0"/>
              <a:t>caeruleus</a:t>
            </a:r>
            <a:r>
              <a:rPr lang="sk-SK" sz="2400" dirty="0" smtClean="0"/>
              <a:t>)- potravu </a:t>
            </a:r>
            <a:r>
              <a:rPr lang="sk-SK" sz="2400" dirty="0"/>
              <a:t>tvoria hlavne vošky, pavúky a húsenice, menej ovocie a semená</a:t>
            </a:r>
            <a:endParaRPr lang="sk-SK" sz="2400" dirty="0" smtClean="0"/>
          </a:p>
          <a:p>
            <a:r>
              <a:rPr lang="sk-SK" sz="2400" b="1" dirty="0" smtClean="0"/>
              <a:t>Hýľ lesný </a:t>
            </a:r>
            <a:r>
              <a:rPr lang="sk-SK" sz="2400" dirty="0" smtClean="0"/>
              <a:t>(</a:t>
            </a:r>
            <a:r>
              <a:rPr lang="sk-SK" sz="2400" dirty="0" err="1" smtClean="0"/>
              <a:t>Pyrrhula</a:t>
            </a:r>
            <a:r>
              <a:rPr lang="sk-SK" sz="2400" dirty="0" smtClean="0"/>
              <a:t> </a:t>
            </a:r>
            <a:r>
              <a:rPr lang="sk-SK" sz="2400" dirty="0" err="1" smtClean="0"/>
              <a:t>pyrrhulla</a:t>
            </a:r>
            <a:r>
              <a:rPr lang="sk-SK" sz="2400" dirty="0" smtClean="0"/>
              <a:t>)- patrí medzi </a:t>
            </a:r>
            <a:r>
              <a:rPr lang="sk-SK" sz="2400" dirty="0" err="1" smtClean="0"/>
              <a:t>spevavce</a:t>
            </a:r>
            <a:r>
              <a:rPr lang="sk-SK" sz="2400" dirty="0"/>
              <a:t>, </a:t>
            </a:r>
            <a:r>
              <a:rPr lang="sk-SK" sz="2400" dirty="0" smtClean="0"/>
              <a:t>hmotnosť  </a:t>
            </a:r>
            <a:r>
              <a:rPr lang="sk-SK" sz="2400" dirty="0"/>
              <a:t>do 25 </a:t>
            </a:r>
            <a:r>
              <a:rPr lang="sk-SK" sz="2400" dirty="0" smtClean="0"/>
              <a:t>g, rozpätie krídel </a:t>
            </a:r>
            <a:r>
              <a:rPr lang="sk-SK" sz="2400" dirty="0"/>
              <a:t>9 </a:t>
            </a:r>
            <a:r>
              <a:rPr lang="sk-SK" sz="2400" dirty="0" smtClean="0"/>
              <a:t>cm, dĺžka </a:t>
            </a:r>
            <a:r>
              <a:rPr lang="sk-SK" sz="2400" dirty="0"/>
              <a:t>chvosta: 6,5 </a:t>
            </a:r>
            <a:r>
              <a:rPr lang="sk-SK" sz="2400" dirty="0" smtClean="0"/>
              <a:t>cm, dĺžka </a:t>
            </a:r>
            <a:r>
              <a:rPr lang="sk-SK" sz="2400" dirty="0"/>
              <a:t>tela: 17 – 19 </a:t>
            </a:r>
            <a:r>
              <a:rPr lang="sk-SK" sz="2400" dirty="0" smtClean="0"/>
              <a:t>cm</a:t>
            </a:r>
          </a:p>
          <a:p>
            <a:r>
              <a:rPr lang="sk-SK" sz="2400" b="1" dirty="0" smtClean="0"/>
              <a:t>Kukučka obyčajná </a:t>
            </a:r>
            <a:r>
              <a:rPr lang="sk-SK" sz="2400" dirty="0" smtClean="0"/>
              <a:t>(</a:t>
            </a:r>
            <a:r>
              <a:rPr lang="sk-SK" sz="2400" dirty="0" err="1" smtClean="0"/>
              <a:t>Cuculus</a:t>
            </a:r>
            <a:r>
              <a:rPr lang="sk-SK" sz="2400" dirty="0" smtClean="0"/>
              <a:t> </a:t>
            </a:r>
            <a:r>
              <a:rPr lang="sk-SK" sz="2400" dirty="0" err="1" smtClean="0"/>
              <a:t>canorus</a:t>
            </a:r>
            <a:r>
              <a:rPr lang="sk-SK" sz="2400" dirty="0" smtClean="0"/>
              <a:t>)</a:t>
            </a:r>
            <a:r>
              <a:rPr lang="sk-SK" sz="2400" dirty="0"/>
              <a:t> </a:t>
            </a:r>
            <a:r>
              <a:rPr lang="sk-SK" sz="2400" dirty="0" smtClean="0"/>
              <a:t>– ozýva sa </a:t>
            </a:r>
            <a:r>
              <a:rPr lang="sk-SK" sz="2400" dirty="0"/>
              <a:t>typickým </a:t>
            </a:r>
            <a:r>
              <a:rPr lang="sk-SK" sz="2400" dirty="0" smtClean="0"/>
              <a:t>„</a:t>
            </a:r>
            <a:r>
              <a:rPr lang="sk-SK" sz="2400" dirty="0" err="1" smtClean="0"/>
              <a:t>ku-kuk</a:t>
            </a:r>
            <a:r>
              <a:rPr lang="sk-SK" sz="2400" dirty="0" smtClean="0"/>
              <a:t>”, samička </a:t>
            </a:r>
            <a:r>
              <a:rPr lang="sk-SK" sz="2400" dirty="0"/>
              <a:t>znáša vajíčka </a:t>
            </a:r>
            <a:r>
              <a:rPr lang="sk-SK" sz="2400" dirty="0" smtClean="0"/>
              <a:t>do </a:t>
            </a:r>
            <a:r>
              <a:rPr lang="sk-SK" sz="2400" dirty="0"/>
              <a:t>hniezd iných </a:t>
            </a:r>
            <a:r>
              <a:rPr lang="sk-SK" sz="2400" dirty="0" smtClean="0"/>
              <a:t>vtákov, živí </a:t>
            </a:r>
            <a:r>
              <a:rPr lang="sk-SK" sz="2400" dirty="0"/>
              <a:t>sa prevažne </a:t>
            </a:r>
            <a:r>
              <a:rPr lang="sk-SK" sz="2400" dirty="0" smtClean="0"/>
              <a:t>hmyzom, je </a:t>
            </a:r>
            <a:r>
              <a:rPr lang="sk-SK" sz="2400" dirty="0"/>
              <a:t>chránená pre užitočnosť.</a:t>
            </a:r>
          </a:p>
        </p:txBody>
      </p:sp>
    </p:spTree>
    <p:extLst>
      <p:ext uri="{BB962C8B-B14F-4D97-AF65-F5344CB8AC3E}">
        <p14:creationId xmlns:p14="http://schemas.microsoft.com/office/powerpoint/2010/main" val="59945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11960" y="476672"/>
            <a:ext cx="3898776" cy="1282154"/>
          </a:xfrm>
        </p:spPr>
        <p:txBody>
          <a:bodyPr>
            <a:normAutofit/>
          </a:bodyPr>
          <a:lstStyle/>
          <a:p>
            <a:r>
              <a:rPr lang="sk-SK" sz="2800" b="1" dirty="0" smtClean="0"/>
              <a:t>Bocian biely </a:t>
            </a:r>
            <a:br>
              <a:rPr lang="sk-SK" sz="2800" b="1" dirty="0" smtClean="0"/>
            </a:br>
            <a:r>
              <a:rPr lang="sk-SK" sz="2800" b="1" dirty="0" smtClean="0"/>
              <a:t>(</a:t>
            </a:r>
            <a:r>
              <a:rPr lang="sk-SK" sz="2800" b="1" dirty="0" err="1" smtClean="0"/>
              <a:t>Ciconia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ciconia</a:t>
            </a:r>
            <a:r>
              <a:rPr lang="sk-SK" sz="2800" b="1" dirty="0" smtClean="0"/>
              <a:t>)</a:t>
            </a:r>
            <a:endParaRPr lang="sk-SK" sz="2800" b="1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958077" cy="4525963"/>
          </a:xfrm>
        </p:spPr>
      </p:pic>
      <p:pic>
        <p:nvPicPr>
          <p:cNvPr id="6" name="Zástupný symbol obsahu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085" y="2780928"/>
            <a:ext cx="6831791" cy="3887473"/>
          </a:xfrm>
        </p:spPr>
      </p:pic>
    </p:spTree>
    <p:extLst>
      <p:ext uri="{BB962C8B-B14F-4D97-AF65-F5344CB8AC3E}">
        <p14:creationId xmlns:p14="http://schemas.microsoft.com/office/powerpoint/2010/main" val="192396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91680" y="5445224"/>
            <a:ext cx="5486400" cy="1152128"/>
          </a:xfrm>
        </p:spPr>
        <p:txBody>
          <a:bodyPr>
            <a:normAutofit/>
          </a:bodyPr>
          <a:lstStyle/>
          <a:p>
            <a:pPr algn="ctr"/>
            <a:r>
              <a:rPr lang="sk-SK" sz="2800" dirty="0" smtClean="0"/>
              <a:t>Sýkorka belasá </a:t>
            </a:r>
            <a:br>
              <a:rPr lang="sk-SK" sz="2800" dirty="0" smtClean="0"/>
            </a:br>
            <a:r>
              <a:rPr lang="sk-SK" sz="2800" dirty="0" smtClean="0"/>
              <a:t> (</a:t>
            </a:r>
            <a:r>
              <a:rPr lang="sk-SK" sz="2800" dirty="0" err="1" smtClean="0"/>
              <a:t>Parus</a:t>
            </a:r>
            <a:r>
              <a:rPr lang="sk-SK" sz="2800" dirty="0" smtClean="0"/>
              <a:t> </a:t>
            </a:r>
            <a:r>
              <a:rPr lang="sk-SK" sz="2800" dirty="0" err="1" smtClean="0"/>
              <a:t>caeruleus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7" name="Zástupný symbol obrázka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" r="5844"/>
          <a:stretch>
            <a:fillRect/>
          </a:stretch>
        </p:blipFill>
        <p:spPr>
          <a:xfrm>
            <a:off x="1331640" y="548680"/>
            <a:ext cx="6308104" cy="4731078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941982"/>
          </a:xfrm>
        </p:spPr>
        <p:txBody>
          <a:bodyPr/>
          <a:lstStyle/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14741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1157242"/>
            <a:ext cx="8229600" cy="11430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79512" y="116633"/>
            <a:ext cx="8507288" cy="6009531"/>
          </a:xfrm>
        </p:spPr>
        <p:txBody>
          <a:bodyPr/>
          <a:lstStyle/>
          <a:p>
            <a:r>
              <a:rPr lang="sk-SK" b="1" u="sng" dirty="0" smtClean="0"/>
              <a:t>Plazy a obojživelníky :</a:t>
            </a:r>
          </a:p>
          <a:p>
            <a:r>
              <a:rPr lang="sk-SK" sz="2400" dirty="0" smtClean="0"/>
              <a:t>Salamandra škvrnitá (Salamandra </a:t>
            </a:r>
            <a:r>
              <a:rPr lang="sk-SK" sz="2400" dirty="0" err="1" smtClean="0"/>
              <a:t>salamandra</a:t>
            </a:r>
            <a:r>
              <a:rPr lang="sk-SK" sz="2400" dirty="0" smtClean="0"/>
              <a:t>)</a:t>
            </a:r>
          </a:p>
          <a:p>
            <a:r>
              <a:rPr lang="sk-SK" sz="2400" dirty="0" smtClean="0"/>
              <a:t>Skokan zelený (</a:t>
            </a:r>
            <a:r>
              <a:rPr lang="sk-SK" sz="2400" dirty="0" err="1" smtClean="0"/>
              <a:t>Pelophylax</a:t>
            </a:r>
            <a:r>
              <a:rPr lang="sk-SK" sz="2400" dirty="0" smtClean="0"/>
              <a:t> </a:t>
            </a:r>
            <a:r>
              <a:rPr lang="sk-SK" sz="2400" dirty="0" err="1" smtClean="0"/>
              <a:t>esculentus</a:t>
            </a:r>
            <a:r>
              <a:rPr lang="sk-SK" sz="2400" dirty="0" smtClean="0"/>
              <a:t>)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sz="2800" b="1" dirty="0" smtClean="0"/>
              <a:t>Salamandra</a:t>
            </a:r>
          </a:p>
          <a:p>
            <a:pPr marL="0" indent="0">
              <a:buNone/>
            </a:pPr>
            <a:r>
              <a:rPr lang="sk-SK" sz="2800" b="1" dirty="0" smtClean="0"/>
              <a:t>   škvrnitá</a:t>
            </a:r>
            <a:endParaRPr lang="sk-SK" sz="2800" b="1" dirty="0"/>
          </a:p>
        </p:txBody>
      </p:sp>
      <p:pic>
        <p:nvPicPr>
          <p:cNvPr id="3074" name="Picture 2" descr="C:\Users\Mastisova\Desktop\Nový priečinok\Živočíchy\DSC_7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10" y="2231668"/>
            <a:ext cx="6984776" cy="46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910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Flóra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 smtClean="0"/>
              <a:t>Veľkú plochu územia zaberajú lesy. Najviac </a:t>
            </a:r>
            <a:r>
              <a:rPr lang="sk-SK" dirty="0"/>
              <a:t>je v nich zastúpený </a:t>
            </a:r>
            <a:r>
              <a:rPr lang="sk-SK" dirty="0" smtClean="0"/>
              <a:t>smrek, menej buk, borovica, smrekovec a </a:t>
            </a:r>
            <a:r>
              <a:rPr lang="sk-SK" dirty="0"/>
              <a:t>iné dreviny. </a:t>
            </a:r>
            <a:endParaRPr lang="sk-SK" dirty="0" smtClean="0"/>
          </a:p>
          <a:p>
            <a:r>
              <a:rPr lang="sk-SK" dirty="0" smtClean="0"/>
              <a:t>Z bežných druhov sú zastúpené napr. </a:t>
            </a:r>
            <a:r>
              <a:rPr lang="sk-SK" b="1" dirty="0" smtClean="0"/>
              <a:t>záružlie močiarne</a:t>
            </a:r>
            <a:r>
              <a:rPr lang="sk-SK" dirty="0" smtClean="0"/>
              <a:t>(</a:t>
            </a:r>
            <a:r>
              <a:rPr lang="sk-SK" dirty="0" err="1" smtClean="0"/>
              <a:t>Caltha</a:t>
            </a:r>
            <a:r>
              <a:rPr lang="sk-SK" dirty="0" smtClean="0"/>
              <a:t> </a:t>
            </a:r>
            <a:r>
              <a:rPr lang="sk-SK" dirty="0" err="1" smtClean="0"/>
              <a:t>palustris</a:t>
            </a:r>
            <a:r>
              <a:rPr lang="sk-SK" dirty="0" smtClean="0"/>
              <a:t>), </a:t>
            </a:r>
            <a:r>
              <a:rPr lang="sk-SK" b="1" dirty="0" smtClean="0"/>
              <a:t>veternica </a:t>
            </a:r>
            <a:r>
              <a:rPr lang="sk-SK" b="1" dirty="0" err="1" smtClean="0"/>
              <a:t>hájna</a:t>
            </a:r>
            <a:r>
              <a:rPr lang="sk-SK" b="1" dirty="0" smtClean="0"/>
              <a:t> </a:t>
            </a:r>
            <a:r>
              <a:rPr lang="sk-SK" dirty="0" smtClean="0"/>
              <a:t>(</a:t>
            </a:r>
            <a:r>
              <a:rPr lang="sk-SK" dirty="0" err="1" smtClean="0"/>
              <a:t>Anemone</a:t>
            </a:r>
            <a:r>
              <a:rPr lang="sk-SK" dirty="0" smtClean="0"/>
              <a:t> </a:t>
            </a:r>
            <a:r>
              <a:rPr lang="sk-SK" dirty="0" err="1" smtClean="0"/>
              <a:t>nemorosa</a:t>
            </a:r>
            <a:r>
              <a:rPr lang="sk-SK" dirty="0" smtClean="0"/>
              <a:t>), </a:t>
            </a:r>
            <a:r>
              <a:rPr lang="sk-SK" b="1" dirty="0" smtClean="0"/>
              <a:t>margaréta biela </a:t>
            </a:r>
            <a:r>
              <a:rPr lang="sk-SK" dirty="0" smtClean="0"/>
              <a:t>(</a:t>
            </a:r>
            <a:r>
              <a:rPr lang="sk-SK" dirty="0" err="1" smtClean="0"/>
              <a:t>Leucanthemum</a:t>
            </a:r>
            <a:r>
              <a:rPr lang="sk-SK" dirty="0" smtClean="0"/>
              <a:t> </a:t>
            </a:r>
            <a:r>
              <a:rPr lang="sk-SK" dirty="0" err="1" smtClean="0"/>
              <a:t>vulgare</a:t>
            </a:r>
            <a:r>
              <a:rPr lang="sk-SK" dirty="0" smtClean="0"/>
              <a:t>), </a:t>
            </a:r>
            <a:r>
              <a:rPr lang="sk-SK" b="1" dirty="0" smtClean="0"/>
              <a:t>jesienka obyčajná </a:t>
            </a:r>
            <a:r>
              <a:rPr lang="sk-SK" dirty="0" smtClean="0"/>
              <a:t>(</a:t>
            </a:r>
            <a:r>
              <a:rPr lang="sk-SK" dirty="0" err="1" smtClean="0"/>
              <a:t>Autumnale</a:t>
            </a:r>
            <a:r>
              <a:rPr lang="sk-SK" dirty="0" smtClean="0"/>
              <a:t> </a:t>
            </a:r>
            <a:r>
              <a:rPr lang="sk-SK" dirty="0" err="1" smtClean="0"/>
              <a:t>colchicum</a:t>
            </a:r>
            <a:r>
              <a:rPr lang="sk-SK" dirty="0" smtClean="0"/>
              <a:t>), </a:t>
            </a:r>
            <a:r>
              <a:rPr lang="sk-SK" b="1" dirty="0" err="1" smtClean="0"/>
              <a:t>zbehovec</a:t>
            </a:r>
            <a:r>
              <a:rPr lang="sk-SK" b="1" dirty="0" smtClean="0"/>
              <a:t> plazivý </a:t>
            </a:r>
            <a:r>
              <a:rPr lang="sk-SK" dirty="0" smtClean="0"/>
              <a:t>(</a:t>
            </a:r>
            <a:r>
              <a:rPr lang="sk-SK" dirty="0" err="1" smtClean="0"/>
              <a:t>Ajuga</a:t>
            </a:r>
            <a:r>
              <a:rPr lang="sk-SK" dirty="0" smtClean="0"/>
              <a:t> </a:t>
            </a:r>
            <a:r>
              <a:rPr lang="sk-SK" dirty="0" err="1" smtClean="0"/>
              <a:t>reptans</a:t>
            </a:r>
            <a:r>
              <a:rPr lang="sk-SK" dirty="0" smtClean="0"/>
              <a:t>).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3955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-1323528"/>
            <a:ext cx="8229600" cy="1143000"/>
          </a:xfrm>
        </p:spPr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88641"/>
            <a:ext cx="8229600" cy="5937523"/>
          </a:xfrm>
        </p:spPr>
        <p:txBody>
          <a:bodyPr/>
          <a:lstStyle/>
          <a:p>
            <a:r>
              <a:rPr lang="sk-SK" b="1" u="sng" dirty="0" smtClean="0"/>
              <a:t>Bezstavovce :</a:t>
            </a:r>
          </a:p>
          <a:p>
            <a:r>
              <a:rPr lang="sk-SK" sz="2400" dirty="0"/>
              <a:t>Vďaka pestrým životným podmienkam tu žije veľké množstvo </a:t>
            </a:r>
            <a:r>
              <a:rPr lang="sk-SK" sz="2400" dirty="0" smtClean="0"/>
              <a:t>druhov mäkkýšov, motýľov, chrobákov.</a:t>
            </a:r>
          </a:p>
          <a:p>
            <a:r>
              <a:rPr lang="sk-SK" sz="2400" dirty="0" smtClean="0"/>
              <a:t>Napr. : </a:t>
            </a:r>
            <a:r>
              <a:rPr lang="sk-SK" sz="2400" dirty="0" err="1" smtClean="0"/>
              <a:t>Šidlovka</a:t>
            </a:r>
            <a:r>
              <a:rPr lang="sk-SK" sz="2400" dirty="0" smtClean="0"/>
              <a:t> pásikavá (</a:t>
            </a:r>
            <a:r>
              <a:rPr lang="sk-SK" sz="2400" dirty="0" err="1" smtClean="0"/>
              <a:t>Lestes</a:t>
            </a:r>
            <a:r>
              <a:rPr lang="sk-SK" sz="2400" dirty="0" smtClean="0"/>
              <a:t> </a:t>
            </a:r>
            <a:r>
              <a:rPr lang="sk-SK" sz="2400" dirty="0" err="1" smtClean="0"/>
              <a:t>sponsa</a:t>
            </a:r>
            <a:r>
              <a:rPr lang="sk-SK" sz="2400" dirty="0" smtClean="0"/>
              <a:t>), Lienka sedembodková (</a:t>
            </a:r>
            <a:r>
              <a:rPr lang="sk-SK" sz="2400" dirty="0" err="1"/>
              <a:t>Coccinella</a:t>
            </a:r>
            <a:r>
              <a:rPr lang="sk-SK" sz="2400" dirty="0"/>
              <a:t> </a:t>
            </a:r>
            <a:r>
              <a:rPr lang="sk-SK" sz="2400" dirty="0" err="1" smtClean="0"/>
              <a:t>septempunctata</a:t>
            </a:r>
            <a:r>
              <a:rPr lang="sk-SK" sz="2400" dirty="0" smtClean="0"/>
              <a:t>), Mlynárik kapustový (</a:t>
            </a:r>
            <a:r>
              <a:rPr lang="sk-SK" sz="2400" dirty="0" err="1" smtClean="0"/>
              <a:t>Pieris</a:t>
            </a:r>
            <a:r>
              <a:rPr lang="sk-SK" sz="2400" dirty="0" smtClean="0"/>
              <a:t> </a:t>
            </a:r>
            <a:r>
              <a:rPr lang="sk-SK" sz="2400" dirty="0" err="1" smtClean="0"/>
              <a:t>brassicae</a:t>
            </a:r>
            <a:r>
              <a:rPr lang="sk-SK" sz="2400" dirty="0" smtClean="0"/>
              <a:t>), Slimák meňavý ( </a:t>
            </a:r>
            <a:r>
              <a:rPr lang="sk-SK" sz="2400" dirty="0" err="1" smtClean="0"/>
              <a:t>Cepaea</a:t>
            </a:r>
            <a:r>
              <a:rPr lang="sk-SK" sz="2400" dirty="0" smtClean="0"/>
              <a:t> </a:t>
            </a:r>
            <a:r>
              <a:rPr lang="sk-SK" sz="2400" dirty="0" err="1" smtClean="0"/>
              <a:t>hortensis</a:t>
            </a:r>
            <a:r>
              <a:rPr lang="sk-SK" sz="2400" dirty="0" smtClean="0"/>
              <a:t>). 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172717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a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4" r="4534"/>
          <a:stretch>
            <a:fillRect/>
          </a:stretch>
        </p:blipFill>
        <p:spPr>
          <a:xfrm>
            <a:off x="1403648" y="188640"/>
            <a:ext cx="6236096" cy="4677072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805263"/>
            <a:ext cx="5486400" cy="648073"/>
          </a:xfrm>
        </p:spPr>
        <p:txBody>
          <a:bodyPr>
            <a:normAutofit/>
          </a:bodyPr>
          <a:lstStyle/>
          <a:p>
            <a:r>
              <a:rPr lang="sk-SK" sz="2400" dirty="0" smtClean="0"/>
              <a:t>                               tandem</a:t>
            </a:r>
          </a:p>
          <a:p>
            <a:endParaRPr lang="sk-SK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076671"/>
          </a:xfrm>
        </p:spPr>
        <p:txBody>
          <a:bodyPr>
            <a:normAutofit/>
          </a:bodyPr>
          <a:lstStyle/>
          <a:p>
            <a:r>
              <a:rPr lang="sk-SK" sz="2800" dirty="0" smtClean="0"/>
              <a:t>                </a:t>
            </a:r>
            <a:r>
              <a:rPr lang="sk-SK" sz="2800" dirty="0" err="1" smtClean="0"/>
              <a:t>Šidlovka</a:t>
            </a:r>
            <a:r>
              <a:rPr lang="sk-SK" sz="2800" dirty="0" smtClean="0"/>
              <a:t> pásikavá </a:t>
            </a:r>
            <a:br>
              <a:rPr lang="sk-SK" sz="2800" dirty="0" smtClean="0"/>
            </a:br>
            <a:r>
              <a:rPr lang="sk-SK" sz="2800" dirty="0"/>
              <a:t> </a:t>
            </a:r>
            <a:r>
              <a:rPr lang="sk-SK" sz="2800" dirty="0" smtClean="0"/>
              <a:t>                 (</a:t>
            </a:r>
            <a:r>
              <a:rPr lang="sk-SK" sz="2800" dirty="0" err="1"/>
              <a:t>L</a:t>
            </a:r>
            <a:r>
              <a:rPr lang="sk-SK" sz="2800" dirty="0" err="1" smtClean="0"/>
              <a:t>estes</a:t>
            </a:r>
            <a:r>
              <a:rPr lang="sk-SK" sz="2800" dirty="0" smtClean="0"/>
              <a:t> </a:t>
            </a:r>
            <a:r>
              <a:rPr lang="sk-SK" sz="2800" dirty="0" err="1" smtClean="0"/>
              <a:t>sponsa</a:t>
            </a:r>
            <a:r>
              <a:rPr lang="sk-SK" sz="2800" dirty="0" smtClean="0"/>
              <a:t>)</a:t>
            </a:r>
            <a:endParaRPr lang="sk-SK" sz="2800" dirty="0"/>
          </a:p>
        </p:txBody>
      </p:sp>
    </p:spTree>
    <p:extLst>
      <p:ext uri="{BB962C8B-B14F-4D97-AF65-F5344CB8AC3E}">
        <p14:creationId xmlns:p14="http://schemas.microsoft.com/office/powerpoint/2010/main" val="114237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941168"/>
            <a:ext cx="5486400" cy="1080119"/>
          </a:xfrm>
        </p:spPr>
        <p:txBody>
          <a:bodyPr>
            <a:normAutofit/>
          </a:bodyPr>
          <a:lstStyle/>
          <a:p>
            <a:r>
              <a:rPr lang="sk-SK" sz="2400" dirty="0" smtClean="0"/>
              <a:t>                   </a:t>
            </a:r>
            <a:r>
              <a:rPr lang="sk-SK" sz="2800" dirty="0" smtClean="0"/>
              <a:t>Slimák meňavý </a:t>
            </a:r>
            <a:br>
              <a:rPr lang="sk-SK" sz="2800" dirty="0" smtClean="0"/>
            </a:br>
            <a:r>
              <a:rPr lang="sk-SK" sz="2800" dirty="0" smtClean="0"/>
              <a:t>             (</a:t>
            </a:r>
            <a:r>
              <a:rPr lang="sk-SK" sz="2800" dirty="0" err="1" smtClean="0"/>
              <a:t>Cepaea</a:t>
            </a:r>
            <a:r>
              <a:rPr lang="sk-SK" sz="2800" dirty="0" smtClean="0"/>
              <a:t> </a:t>
            </a:r>
            <a:r>
              <a:rPr lang="sk-SK" sz="2800" dirty="0" err="1" smtClean="0"/>
              <a:t>hortensis</a:t>
            </a:r>
            <a:r>
              <a:rPr lang="sk-SK" sz="2800" dirty="0" smtClean="0"/>
              <a:t>)</a:t>
            </a:r>
            <a:endParaRPr lang="sk-SK" sz="2800" dirty="0"/>
          </a:p>
        </p:txBody>
      </p:sp>
      <p:pic>
        <p:nvPicPr>
          <p:cNvPr id="5" name="Zástupný symbol obrázka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5" b="5585"/>
          <a:stretch>
            <a:fillRect/>
          </a:stretch>
        </p:blipFill>
        <p:spPr>
          <a:xfrm>
            <a:off x="1331640" y="188640"/>
            <a:ext cx="6164088" cy="4623066"/>
          </a:xfrm>
        </p:spPr>
      </p:pic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259632" y="5013176"/>
            <a:ext cx="5990456" cy="1440160"/>
          </a:xfrm>
        </p:spPr>
        <p:txBody>
          <a:bodyPr/>
          <a:lstStyle/>
          <a:p>
            <a:r>
              <a:rPr lang="sk-SK" dirty="0" smtClean="0"/>
              <a:t>                                                                                   </a:t>
            </a:r>
          </a:p>
          <a:p>
            <a:r>
              <a:rPr lang="sk-SK" dirty="0" smtClean="0"/>
              <a:t>                           </a:t>
            </a:r>
            <a:endParaRPr lang="sk-SK" dirty="0"/>
          </a:p>
          <a:p>
            <a:r>
              <a:rPr lang="sk-SK" dirty="0" smtClean="0"/>
              <a:t>   </a:t>
            </a:r>
          </a:p>
          <a:p>
            <a:endParaRPr lang="sk-SK" dirty="0"/>
          </a:p>
          <a:p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2837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/>
              <a:t>Skalné útvary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 smtClean="0"/>
              <a:t>V obci Komjatnej aj v časti Studničnej sa nachádzajú prírodné klenoty, ktoré patria do celku </a:t>
            </a:r>
            <a:r>
              <a:rPr lang="sk-SK" dirty="0" err="1" smtClean="0"/>
              <a:t>Šípska</a:t>
            </a:r>
            <a:r>
              <a:rPr lang="sk-SK" dirty="0" smtClean="0"/>
              <a:t> Fatra. </a:t>
            </a:r>
          </a:p>
          <a:p>
            <a:pPr marL="0" indent="0" algn="just">
              <a:buNone/>
            </a:pPr>
            <a:r>
              <a:rPr lang="sk-SK" dirty="0" smtClean="0"/>
              <a:t>Najviac dominujú skalná veža Hlavačka v Komjatnej a skalné mesto Deväť kostolov  v Studničnej.</a:t>
            </a:r>
          </a:p>
          <a:p>
            <a:pPr marL="0" indent="0" algn="just">
              <a:buNone/>
            </a:pPr>
            <a:r>
              <a:rPr lang="sk-SK" dirty="0" smtClean="0"/>
              <a:t>Skalné útvary sa radia k „produktom“ </a:t>
            </a:r>
            <a:r>
              <a:rPr lang="sk-SK" dirty="0" err="1" smtClean="0"/>
              <a:t>chočského</a:t>
            </a:r>
            <a:r>
              <a:rPr lang="sk-SK" dirty="0" smtClean="0"/>
              <a:t> príkrovu, budované sú dolomitom a vápencom.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4940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 smtClean="0"/>
              <a:t>Skalné útvary</a:t>
            </a:r>
            <a:br>
              <a:rPr lang="sk-SK" sz="2800" b="1" dirty="0" smtClean="0"/>
            </a:br>
            <a:r>
              <a:rPr lang="sk-SK" sz="2800" b="1" dirty="0" smtClean="0"/>
              <a:t>Deväť kostolov a Hlavačka</a:t>
            </a:r>
            <a:endParaRPr lang="sk-SK" sz="2800" b="1" dirty="0"/>
          </a:p>
        </p:txBody>
      </p:sp>
      <p:pic>
        <p:nvPicPr>
          <p:cNvPr id="4" name="Picture 2" descr="D:\Projekt\FOTKY - výlet\3004201566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4320481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:\Projekt\Fotky škola\Geografické vychádzky\Vychádzka 9. ročník\2406201444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60848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Skalný útvar Deväť kostolov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 smtClean="0"/>
              <a:t>Geografické súradnice:</a:t>
            </a:r>
          </a:p>
          <a:p>
            <a:pPr marL="0" indent="0">
              <a:buNone/>
            </a:pPr>
            <a:r>
              <a:rPr lang="sk-SK" dirty="0" smtClean="0"/>
              <a:t>49° 8` 0`` N, 19° 16` 0`` E</a:t>
            </a:r>
          </a:p>
          <a:p>
            <a:pPr marL="0" indent="0">
              <a:buNone/>
            </a:pPr>
            <a:r>
              <a:rPr lang="sk-SK" dirty="0" smtClean="0"/>
              <a:t>Skalný útvar Deväť kostolov leží v obci Komjatná, časť Studničná, na severnom okraji Veľkej Fatry, </a:t>
            </a:r>
            <a:r>
              <a:rPr lang="sk-SK" dirty="0" err="1" smtClean="0"/>
              <a:t>podcelok</a:t>
            </a:r>
            <a:r>
              <a:rPr lang="sk-SK" dirty="0" smtClean="0"/>
              <a:t> </a:t>
            </a:r>
            <a:r>
              <a:rPr lang="sk-SK" dirty="0" err="1" smtClean="0"/>
              <a:t>Šípska</a:t>
            </a:r>
            <a:r>
              <a:rPr lang="sk-SK" dirty="0" smtClean="0"/>
              <a:t> Fatra. </a:t>
            </a:r>
          </a:p>
          <a:p>
            <a:pPr marL="0" indent="0">
              <a:buNone/>
            </a:pPr>
            <a:r>
              <a:rPr lang="sk-SK" dirty="0" smtClean="0"/>
              <a:t>Skalný útvar je budovaný horninami </a:t>
            </a:r>
            <a:r>
              <a:rPr lang="sk-SK" dirty="0" err="1" smtClean="0"/>
              <a:t>chočského</a:t>
            </a:r>
            <a:r>
              <a:rPr lang="sk-SK" dirty="0" smtClean="0"/>
              <a:t> príkrovu – dolomitmi a vápencami.</a:t>
            </a:r>
          </a:p>
          <a:p>
            <a:pPr marL="0" indent="0">
              <a:buNone/>
            </a:pPr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9509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280892"/>
            <a:ext cx="6400800" cy="1752600"/>
          </a:xfrm>
        </p:spPr>
        <p:txBody>
          <a:bodyPr/>
          <a:lstStyle/>
          <a:p>
            <a:endParaRPr lang="sk-SK" b="1" dirty="0" smtClean="0">
              <a:solidFill>
                <a:schemeClr val="tx1"/>
              </a:solidFill>
            </a:endParaRPr>
          </a:p>
          <a:p>
            <a:endParaRPr lang="sk-SK" b="1" dirty="0">
              <a:solidFill>
                <a:schemeClr val="tx1"/>
              </a:solidFill>
            </a:endParaRPr>
          </a:p>
          <a:p>
            <a:r>
              <a:rPr lang="sk-SK" sz="2800" b="1" dirty="0" smtClean="0">
                <a:solidFill>
                  <a:schemeClr val="tx1"/>
                </a:solidFill>
              </a:rPr>
              <a:t>Deväť kostolov</a:t>
            </a:r>
            <a:endParaRPr lang="sk-SK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D:\Projekt\FOTKY - výlet\300420156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806489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Poveternostnými vplyvmi (činnosťou vody a vetra) vzniká erózia skalných útvarov a vytvárajú sa skalné mestá.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5" name="Picture 3" descr="D:\Projekt\FOTKY - výlet\3004201566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403244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Projekt\FOTKY - výlet\3004201566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403244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37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Poveternostnými vplyvmi (činnosťou vody a vetra) vzniká erózia skalných útvarov a vytvárajú sa skalné veže.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9" name="Picture 3" descr="D:\Projekt\FOTKY - výlet\3004201566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60" y="2204864"/>
            <a:ext cx="3985248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Projekt\FOTKY - výlet\3004201566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4032448" cy="356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40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Typická vápencová flóra</a:t>
            </a:r>
            <a:endParaRPr lang="sk-SK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        Prvosienka holá</a:t>
            </a:r>
            <a:endParaRPr lang="sk-SK" sz="2800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    Poniklec slovenský </a:t>
            </a:r>
            <a:endParaRPr lang="sk-SK" sz="2800" dirty="0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5122" name="Picture 2" descr="D:\Projekt\FOTKY - výlet\3004201566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04864"/>
            <a:ext cx="4032448" cy="356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Projekt\FOTKY - výlet\3004201566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04864"/>
            <a:ext cx="4176464" cy="356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38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stisova\Desktop\3004201565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7153600" cy="536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79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sz="2700" dirty="0" smtClean="0"/>
              <a:t>Nachádzajú sa tu dreviny: borovica, smrekovec opadavý, jarabina, osika, smrek, lieska.</a:t>
            </a:r>
            <a:br>
              <a:rPr lang="sk-SK" sz="2700" dirty="0" smtClean="0"/>
            </a:br>
            <a:endParaRPr lang="sk-SK" sz="27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D:\Projekt\FOTKY - výlet\300420156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88107"/>
            <a:ext cx="8208912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6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Výhľad na okolie Studničnej</a:t>
            </a:r>
            <a:endParaRPr lang="sk-SK" sz="2800" dirty="0"/>
          </a:p>
        </p:txBody>
      </p:sp>
      <p:pic>
        <p:nvPicPr>
          <p:cNvPr id="7170" name="Picture 2" descr="D:\Projekt\FOTKY - výlet\3004201566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36904" cy="52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775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Pohľad na Malú Fatru a </a:t>
            </a:r>
            <a:r>
              <a:rPr lang="sk-SK" sz="2800" dirty="0" err="1" smtClean="0"/>
              <a:t>Rozsutec</a:t>
            </a:r>
            <a:endParaRPr lang="sk-SK" sz="2800" dirty="0"/>
          </a:p>
        </p:txBody>
      </p:sp>
      <p:pic>
        <p:nvPicPr>
          <p:cNvPr id="8194" name="Picture 2" descr="D:\Projekt\FOTKY - výlet\3004201566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75" y="1124744"/>
            <a:ext cx="8280920" cy="5221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25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Skalný útvar Hlavačka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dirty="0" smtClean="0"/>
              <a:t>Geografické súradnice:</a:t>
            </a:r>
          </a:p>
          <a:p>
            <a:pPr marL="0" indent="0">
              <a:buNone/>
            </a:pPr>
            <a:r>
              <a:rPr lang="sk-SK" dirty="0" smtClean="0"/>
              <a:t>49° 8` 9,45`` N, 19</a:t>
            </a:r>
            <a:r>
              <a:rPr lang="sk-SK" dirty="0"/>
              <a:t>° </a:t>
            </a:r>
            <a:r>
              <a:rPr lang="sk-SK" dirty="0" smtClean="0"/>
              <a:t>15` 44,57`` E</a:t>
            </a:r>
          </a:p>
          <a:p>
            <a:pPr marL="0" indent="0">
              <a:buNone/>
            </a:pPr>
            <a:r>
              <a:rPr lang="sk-SK" dirty="0" smtClean="0"/>
              <a:t>Hlavačka leží na severnom okraji Veľkej Fatry, </a:t>
            </a:r>
            <a:r>
              <a:rPr lang="sk-SK" dirty="0" err="1" smtClean="0"/>
              <a:t>podcelok</a:t>
            </a:r>
            <a:r>
              <a:rPr lang="sk-SK" dirty="0" smtClean="0"/>
              <a:t> </a:t>
            </a:r>
            <a:r>
              <a:rPr lang="sk-SK" dirty="0" err="1" smtClean="0"/>
              <a:t>Šípska</a:t>
            </a:r>
            <a:r>
              <a:rPr lang="sk-SK" dirty="0" smtClean="0"/>
              <a:t> Fatra. </a:t>
            </a:r>
          </a:p>
          <a:p>
            <a:pPr marL="0" indent="0">
              <a:buNone/>
            </a:pPr>
            <a:r>
              <a:rPr lang="sk-SK" dirty="0" smtClean="0"/>
              <a:t>Skalný útvar je budovaný horninami </a:t>
            </a:r>
            <a:r>
              <a:rPr lang="sk-SK" dirty="0" err="1" smtClean="0"/>
              <a:t>chočského</a:t>
            </a:r>
            <a:r>
              <a:rPr lang="sk-SK" dirty="0" smtClean="0"/>
              <a:t> príkrovu – dolomitmi a vápencami.</a:t>
            </a:r>
          </a:p>
          <a:p>
            <a:pPr marL="0" indent="0">
              <a:buNone/>
            </a:pPr>
            <a:r>
              <a:rPr lang="sk-SK" dirty="0" smtClean="0"/>
              <a:t>Skalné veže Hlavačky sú dominantou Komjatnej.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6120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b="1" dirty="0" smtClean="0"/>
              <a:t>HLAVAČKA</a:t>
            </a:r>
            <a:endParaRPr lang="sk-SK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95400" y="5373216"/>
            <a:ext cx="6400800" cy="1260140"/>
          </a:xfrm>
        </p:spPr>
        <p:txBody>
          <a:bodyPr>
            <a:normAutofit/>
          </a:bodyPr>
          <a:lstStyle/>
          <a:p>
            <a:endParaRPr lang="sk-SK" b="1" dirty="0" smtClean="0"/>
          </a:p>
          <a:p>
            <a:r>
              <a:rPr lang="sk-SK" sz="2800" b="1" dirty="0" smtClean="0">
                <a:solidFill>
                  <a:schemeClr val="tx1"/>
                </a:solidFill>
              </a:rPr>
              <a:t>Hlavačka</a:t>
            </a:r>
          </a:p>
          <a:p>
            <a:endParaRPr lang="sk-SK" sz="2800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D:\Projekt\Fotky škola\Geografické vychádzky\Vychádzka 9. ročník\2406201443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776864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64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Názov pochádza z podoby skaly, ktorá predstavuje ženskú hlavu v čepci.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3074" name="Picture 2" descr="D:\Projekt\Fotky škola\Geografické vychádzky\Vychádzka 9. ročník\24062014437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2276872"/>
            <a:ext cx="4036242" cy="345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Projekt\Fotky škola\Geografické vychádzky\Vychádzka 9. ročník\2406201443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2276872"/>
            <a:ext cx="4032448" cy="349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79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Hlavačka je intenzívnejšie zalesnená.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2400" dirty="0" smtClean="0"/>
              <a:t>Nachádzajú sa tu dreviny: borovica, jarabina, osika, smrek, lieska.</a:t>
            </a:r>
          </a:p>
          <a:p>
            <a:endParaRPr lang="sk-SK" dirty="0"/>
          </a:p>
        </p:txBody>
      </p:sp>
      <p:pic>
        <p:nvPicPr>
          <p:cNvPr id="4098" name="Picture 2" descr="D:\Projekt\Fotky škola\Geografické vychádzky\Vychádzka 9. ročník\2406201443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598949" cy="194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Projekt\Fotky škola\Geografické vychádzky\Vychádzka 9. ročník\2406201443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994" y="4725144"/>
            <a:ext cx="2598949" cy="194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Projekt\Fotky škola\Geografické vychádzky\Vychádzka 9. ročník\240620144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17" y="2657110"/>
            <a:ext cx="2545088" cy="190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47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82015"/>
            <a:ext cx="8229600" cy="858753"/>
          </a:xfrm>
        </p:spPr>
        <p:txBody>
          <a:bodyPr>
            <a:normAutofit/>
          </a:bodyPr>
          <a:lstStyle/>
          <a:p>
            <a:r>
              <a:rPr lang="sk-SK" sz="2400" dirty="0" smtClean="0"/>
              <a:t>Poveternostnými vplyvmi (činnosťou vody a vetra) vzniká erózia skalných útvarov a vytvárajú sa skalné hríby.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146" name="Picture 2" descr="D:\Projekt\Fotky škola\Geografické vychádzky\Vychádzka 9. ročník\240620144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03" y="1772816"/>
            <a:ext cx="8208912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468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/>
              <a:t>Poveternostnými vplyvmi (činnosťou vody a vetra) vzniká erózia skalných útvarov a vytvárajú sa skalné </a:t>
            </a:r>
            <a:r>
              <a:rPr lang="sk-SK" sz="2400" dirty="0" smtClean="0"/>
              <a:t>veže.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2" name="Picture 4" descr="C:\Users\zmudronova\Desktop\240620144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208912" cy="464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60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Z Hlavačky je veľmi krásny výhľad na okolité obce.</a:t>
            </a:r>
            <a:endParaRPr lang="sk-SK" sz="2400" dirty="0"/>
          </a:p>
        </p:txBody>
      </p:sp>
      <p:pic>
        <p:nvPicPr>
          <p:cNvPr id="5122" name="Picture 2" descr="D:\Projekt\Fotky škola\Geografické vychádzky\Vychádzka 9. ročník\240620144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128792" cy="504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47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dirty="0" smtClean="0"/>
              <a:t>    </a:t>
            </a:r>
            <a:r>
              <a:rPr lang="sk-SK" sz="3100" b="1" dirty="0" err="1" smtClean="0"/>
              <a:t>Zbehovec</a:t>
            </a:r>
            <a:r>
              <a:rPr lang="sk-SK" sz="3100" b="1" dirty="0" smtClean="0"/>
              <a:t> plazivý                    Veternica </a:t>
            </a:r>
            <a:r>
              <a:rPr lang="sk-SK" sz="3100" b="1" dirty="0" err="1" smtClean="0"/>
              <a:t>hájna</a:t>
            </a:r>
            <a:r>
              <a:rPr lang="sk-SK" sz="3100" b="1" dirty="0" smtClean="0"/>
              <a:t/>
            </a:r>
            <a:br>
              <a:rPr lang="sk-SK" sz="3100" b="1" dirty="0" smtClean="0"/>
            </a:br>
            <a:r>
              <a:rPr lang="sk-SK" sz="3100" b="1" dirty="0" smtClean="0"/>
              <a:t>       (</a:t>
            </a:r>
            <a:r>
              <a:rPr lang="sk-SK" sz="3100" b="1" dirty="0" err="1" smtClean="0"/>
              <a:t>Ajuga</a:t>
            </a:r>
            <a:r>
              <a:rPr lang="sk-SK" sz="3100" b="1" dirty="0" smtClean="0"/>
              <a:t>  </a:t>
            </a:r>
            <a:r>
              <a:rPr lang="sk-SK" sz="3100" b="1" dirty="0" err="1" smtClean="0"/>
              <a:t>reptans</a:t>
            </a:r>
            <a:r>
              <a:rPr lang="sk-SK" sz="3100" b="1" dirty="0" smtClean="0"/>
              <a:t>)                (</a:t>
            </a:r>
            <a:r>
              <a:rPr lang="sk-SK" sz="3100" b="1" dirty="0" err="1" smtClean="0"/>
              <a:t>Anemone</a:t>
            </a:r>
            <a:r>
              <a:rPr lang="sk-SK" sz="3100" b="1" dirty="0" smtClean="0"/>
              <a:t> </a:t>
            </a:r>
            <a:r>
              <a:rPr lang="sk-SK" sz="3100" b="1" dirty="0" err="1" smtClean="0"/>
              <a:t>nemorosa</a:t>
            </a:r>
            <a:r>
              <a:rPr lang="sk-SK" sz="3100" b="1" dirty="0" smtClean="0"/>
              <a:t>)</a:t>
            </a:r>
            <a:endParaRPr lang="sk-SK" sz="3100" b="1" dirty="0"/>
          </a:p>
        </p:txBody>
      </p:sp>
      <p:pic>
        <p:nvPicPr>
          <p:cNvPr id="5" name="Zástupný symbol obsahu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3394472" cy="4525963"/>
          </a:xfrm>
        </p:spPr>
      </p:pic>
      <p:pic>
        <p:nvPicPr>
          <p:cNvPr id="8" name="Zástupný symbol obsahu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132856"/>
            <a:ext cx="5040069" cy="3261536"/>
          </a:xfrm>
        </p:spPr>
      </p:pic>
    </p:spTree>
    <p:extLst>
      <p:ext uri="{BB962C8B-B14F-4D97-AF65-F5344CB8AC3E}">
        <p14:creationId xmlns:p14="http://schemas.microsoft.com/office/powerpoint/2010/main" val="1486930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 smtClean="0"/>
              <a:t>Výhľad na Komjatnú spod Hlavačky</a:t>
            </a:r>
            <a:endParaRPr lang="sk-SK" sz="2800" dirty="0"/>
          </a:p>
        </p:txBody>
      </p:sp>
      <p:pic>
        <p:nvPicPr>
          <p:cNvPr id="1026" name="Picture 2" descr="D:\Projekt\Fotky škola\Geografické vychádzky\Vychádzka 9. ročník\240620144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0144"/>
            <a:ext cx="7992888" cy="493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7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3204" y="0"/>
            <a:ext cx="8229600" cy="114300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Lúky nachádzajúce sa pod Hlavačkou</a:t>
            </a:r>
            <a:endParaRPr lang="sk-SK" sz="2800" dirty="0"/>
          </a:p>
        </p:txBody>
      </p:sp>
      <p:pic>
        <p:nvPicPr>
          <p:cNvPr id="2050" name="Picture 2" descr="D:\Projekt\Fotky škola\Geografické vychádzky\Vychádzka 9. ročník\2406201443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88136"/>
            <a:ext cx="7560840" cy="5293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81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"/>
            <a:ext cx="8229600" cy="1844823"/>
          </a:xfrm>
        </p:spPr>
        <p:txBody>
          <a:bodyPr>
            <a:normAutofit/>
          </a:bodyPr>
          <a:lstStyle/>
          <a:p>
            <a:r>
              <a:rPr lang="sk-SK" sz="2400" dirty="0" smtClean="0"/>
              <a:t>Z chránených rastlín sa tu vyskytuje </a:t>
            </a:r>
            <a:r>
              <a:rPr lang="sk-SK" sz="2400" b="1" dirty="0" smtClean="0"/>
              <a:t>horec </a:t>
            </a:r>
            <a:r>
              <a:rPr lang="sk-SK" sz="2400" b="1" dirty="0" err="1" smtClean="0"/>
              <a:t>Clusiov</a:t>
            </a:r>
            <a:r>
              <a:rPr lang="sk-SK" sz="2400" b="1" dirty="0" smtClean="0"/>
              <a:t> </a:t>
            </a:r>
            <a:r>
              <a:rPr lang="sk-SK" sz="2400" dirty="0" smtClean="0"/>
              <a:t>(</a:t>
            </a:r>
            <a:r>
              <a:rPr lang="sk-SK" sz="2400" dirty="0" err="1" smtClean="0"/>
              <a:t>Gentiana</a:t>
            </a:r>
            <a:r>
              <a:rPr lang="sk-SK" sz="2400" dirty="0" smtClean="0"/>
              <a:t> </a:t>
            </a:r>
            <a:r>
              <a:rPr lang="sk-SK" sz="2400" dirty="0" err="1" smtClean="0"/>
              <a:t>clusii</a:t>
            </a:r>
            <a:r>
              <a:rPr lang="sk-SK" sz="2400" dirty="0" smtClean="0"/>
              <a:t>), </a:t>
            </a:r>
            <a:r>
              <a:rPr lang="sk-SK" sz="2400" b="1" dirty="0" smtClean="0"/>
              <a:t>prvosienka holá </a:t>
            </a:r>
            <a:r>
              <a:rPr lang="sk-SK" sz="2400" dirty="0" smtClean="0"/>
              <a:t>(Primula </a:t>
            </a:r>
            <a:r>
              <a:rPr lang="sk-SK" sz="2400" dirty="0" err="1" smtClean="0"/>
              <a:t>auricula</a:t>
            </a:r>
            <a:r>
              <a:rPr lang="sk-SK" sz="2400" dirty="0" smtClean="0"/>
              <a:t>), </a:t>
            </a:r>
            <a:r>
              <a:rPr lang="sk-SK" sz="2400" b="1" dirty="0" smtClean="0"/>
              <a:t>poniklec slovenský </a:t>
            </a:r>
            <a:r>
              <a:rPr lang="sk-SK" sz="2400" dirty="0" smtClean="0"/>
              <a:t>(</a:t>
            </a:r>
            <a:r>
              <a:rPr lang="sk-SK" sz="2400" dirty="0" err="1" smtClean="0"/>
              <a:t>Pulsatilla</a:t>
            </a:r>
            <a:r>
              <a:rPr lang="sk-SK" sz="2400" dirty="0" smtClean="0"/>
              <a:t> </a:t>
            </a:r>
            <a:r>
              <a:rPr lang="sk-SK" sz="2400" dirty="0" err="1" smtClean="0"/>
              <a:t>slavica</a:t>
            </a:r>
            <a:r>
              <a:rPr lang="sk-SK" sz="2400" dirty="0" smtClean="0"/>
              <a:t>), </a:t>
            </a:r>
            <a:r>
              <a:rPr lang="sk-SK" sz="2400" b="1" dirty="0" smtClean="0"/>
              <a:t>zvonček karpatský </a:t>
            </a:r>
            <a:r>
              <a:rPr lang="sk-SK" sz="2400" dirty="0" smtClean="0"/>
              <a:t>(</a:t>
            </a:r>
            <a:r>
              <a:rPr lang="sk-SK" sz="2400" dirty="0" err="1" smtClean="0"/>
              <a:t>Campanula</a:t>
            </a:r>
            <a:r>
              <a:rPr lang="sk-SK" sz="2400" dirty="0" smtClean="0"/>
              <a:t> </a:t>
            </a:r>
            <a:r>
              <a:rPr lang="sk-SK" sz="2400" dirty="0" err="1" smtClean="0"/>
              <a:t>carpatica</a:t>
            </a:r>
            <a:r>
              <a:rPr lang="sk-SK" sz="2400" dirty="0" smtClean="0"/>
              <a:t>).</a:t>
            </a:r>
            <a:endParaRPr lang="sk-SK" sz="2400" dirty="0"/>
          </a:p>
        </p:txBody>
      </p:sp>
      <p:pic>
        <p:nvPicPr>
          <p:cNvPr id="1026" name="Picture 2" title="poniklec slovenský (Pulsatilla slavica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628" y="1844825"/>
            <a:ext cx="6572251" cy="4929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ĺžnik 3"/>
          <p:cNvSpPr/>
          <p:nvPr/>
        </p:nvSpPr>
        <p:spPr>
          <a:xfrm>
            <a:off x="395536" y="2204865"/>
            <a:ext cx="20220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 smtClean="0"/>
              <a:t>poniklec slovenský </a:t>
            </a:r>
          </a:p>
          <a:p>
            <a:r>
              <a:rPr lang="sk-SK" dirty="0" smtClean="0"/>
              <a:t>(</a:t>
            </a:r>
            <a:r>
              <a:rPr lang="sk-SK" dirty="0" err="1" smtClean="0"/>
              <a:t>Pulsatilla</a:t>
            </a:r>
            <a:r>
              <a:rPr lang="sk-SK" dirty="0" smtClean="0"/>
              <a:t> </a:t>
            </a:r>
            <a:r>
              <a:rPr lang="sk-SK" dirty="0" err="1" smtClean="0"/>
              <a:t>slavica</a:t>
            </a:r>
            <a:r>
              <a:rPr lang="sk-SK" dirty="0" smtClean="0"/>
              <a:t>)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8710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2800" dirty="0" smtClean="0"/>
              <a:t>        </a:t>
            </a:r>
            <a:r>
              <a:rPr lang="sk-SK" sz="2800" b="1" dirty="0" smtClean="0"/>
              <a:t>Horec </a:t>
            </a:r>
            <a:r>
              <a:rPr lang="sk-SK" sz="2800" b="1" dirty="0" err="1" smtClean="0"/>
              <a:t>Clusiov</a:t>
            </a:r>
            <a:r>
              <a:rPr lang="sk-SK" sz="2800" b="1" dirty="0" smtClean="0"/>
              <a:t>                          Prvosienka holá</a:t>
            </a:r>
            <a:br>
              <a:rPr lang="sk-SK" sz="2800" b="1" dirty="0" smtClean="0"/>
            </a:br>
            <a:r>
              <a:rPr lang="sk-SK" sz="2800" b="1" dirty="0" smtClean="0"/>
              <a:t>       (</a:t>
            </a:r>
            <a:r>
              <a:rPr lang="sk-SK" sz="2800" b="1" dirty="0" err="1" smtClean="0"/>
              <a:t>Gentiana</a:t>
            </a:r>
            <a:r>
              <a:rPr lang="sk-SK" sz="2800" b="1" dirty="0" smtClean="0"/>
              <a:t> </a:t>
            </a:r>
            <a:r>
              <a:rPr lang="sk-SK" sz="2800" b="1" dirty="0" err="1" smtClean="0"/>
              <a:t>clusii</a:t>
            </a:r>
            <a:r>
              <a:rPr lang="sk-SK" sz="2800" b="1" dirty="0" smtClean="0"/>
              <a:t>)                     (Primula </a:t>
            </a:r>
            <a:r>
              <a:rPr lang="sk-SK" sz="2800" b="1" dirty="0" err="1" smtClean="0"/>
              <a:t>auricula</a:t>
            </a:r>
            <a:r>
              <a:rPr lang="sk-SK" sz="2800" b="1" dirty="0" smtClean="0"/>
              <a:t>)</a:t>
            </a:r>
            <a:endParaRPr lang="sk-SK" sz="2800" b="1" dirty="0"/>
          </a:p>
        </p:txBody>
      </p:sp>
      <p:pic>
        <p:nvPicPr>
          <p:cNvPr id="6" name="Picture 4" descr="horcokvet Clusiov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58" y="1600200"/>
            <a:ext cx="359248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914" y="1628800"/>
            <a:ext cx="3592605" cy="4464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945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78098"/>
          </a:xfrm>
        </p:spPr>
        <p:txBody>
          <a:bodyPr>
            <a:normAutofit/>
          </a:bodyPr>
          <a:lstStyle/>
          <a:p>
            <a:r>
              <a:rPr lang="sk-SK" sz="2800" dirty="0" smtClean="0"/>
              <a:t>Hojný je aj výskyt </a:t>
            </a:r>
            <a:r>
              <a:rPr lang="sk-SK" sz="2800" b="1" dirty="0" smtClean="0"/>
              <a:t>liečivých rastlín</a:t>
            </a:r>
            <a:r>
              <a:rPr lang="sk-SK" sz="2800" dirty="0" smtClean="0"/>
              <a:t>:</a:t>
            </a:r>
            <a:endParaRPr lang="sk-SK" sz="28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260649"/>
            <a:ext cx="8229600" cy="661064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sk-SK" sz="2400" b="1" dirty="0" smtClean="0"/>
          </a:p>
          <a:p>
            <a:r>
              <a:rPr lang="sk-SK" sz="2400" b="1" dirty="0" smtClean="0"/>
              <a:t>Ďatelina </a:t>
            </a:r>
            <a:r>
              <a:rPr lang="sk-SK" sz="2400" b="1" dirty="0"/>
              <a:t>lúčna </a:t>
            </a:r>
            <a:r>
              <a:rPr lang="sk-SK" sz="2400" dirty="0"/>
              <a:t>(</a:t>
            </a:r>
            <a:r>
              <a:rPr lang="sk-SK" sz="2400" dirty="0" err="1"/>
              <a:t>Trifolium</a:t>
            </a:r>
            <a:r>
              <a:rPr lang="sk-SK" sz="2400" dirty="0"/>
              <a:t> </a:t>
            </a:r>
            <a:r>
              <a:rPr lang="sk-SK" sz="2400" dirty="0" err="1"/>
              <a:t>pratense</a:t>
            </a:r>
            <a:r>
              <a:rPr lang="sk-SK" sz="2400" dirty="0"/>
              <a:t>) </a:t>
            </a:r>
            <a:r>
              <a:rPr lang="sk-SK" sz="2400" dirty="0" smtClean="0"/>
              <a:t> - osoží </a:t>
            </a:r>
            <a:r>
              <a:rPr lang="sk-SK" sz="2400" dirty="0"/>
              <a:t>pri hnačke. </a:t>
            </a:r>
            <a:r>
              <a:rPr lang="sk-SK" sz="2400" dirty="0" smtClean="0"/>
              <a:t>Používa sa </a:t>
            </a:r>
            <a:r>
              <a:rPr lang="sk-SK" sz="2400" dirty="0"/>
              <a:t>aj ako prečisťujúci prostriedok pri </a:t>
            </a:r>
            <a:r>
              <a:rPr lang="sk-SK" sz="2400" dirty="0" smtClean="0"/>
              <a:t>kožných </a:t>
            </a:r>
            <a:r>
              <a:rPr lang="sk-SK" sz="2400" dirty="0"/>
              <a:t>ochoreniach, je vhodná aj pri kašli. </a:t>
            </a:r>
          </a:p>
          <a:p>
            <a:r>
              <a:rPr lang="sk-SK" sz="2400" b="1" dirty="0"/>
              <a:t>Jahoda </a:t>
            </a:r>
            <a:r>
              <a:rPr lang="sk-SK" sz="2400" b="1" dirty="0" smtClean="0"/>
              <a:t>obyčajná </a:t>
            </a:r>
            <a:r>
              <a:rPr lang="sk-SK" sz="2400" dirty="0" smtClean="0"/>
              <a:t>( </a:t>
            </a:r>
            <a:r>
              <a:rPr lang="sk-SK" sz="2400" dirty="0" err="1"/>
              <a:t>Fragaria</a:t>
            </a:r>
            <a:r>
              <a:rPr lang="sk-SK" sz="2400" dirty="0"/>
              <a:t> </a:t>
            </a:r>
            <a:r>
              <a:rPr lang="sk-SK" sz="2400" dirty="0" err="1"/>
              <a:t>vesca</a:t>
            </a:r>
            <a:r>
              <a:rPr lang="sk-SK" sz="2400" dirty="0"/>
              <a:t> ) </a:t>
            </a:r>
            <a:r>
              <a:rPr lang="sk-SK" sz="2400" dirty="0" smtClean="0"/>
              <a:t> - čaj </a:t>
            </a:r>
            <a:r>
              <a:rPr lang="sk-SK" sz="2400" dirty="0"/>
              <a:t>z listov napomáha </a:t>
            </a:r>
            <a:r>
              <a:rPr lang="sk-SK" sz="2400" dirty="0" smtClean="0"/>
              <a:t>látkovej premene, </a:t>
            </a:r>
            <a:r>
              <a:rPr lang="sk-SK" sz="2400" dirty="0"/>
              <a:t>osoží  </a:t>
            </a:r>
            <a:r>
              <a:rPr lang="sk-SK" sz="2400" dirty="0" smtClean="0"/>
              <a:t>aj pri </a:t>
            </a:r>
            <a:r>
              <a:rPr lang="sk-SK" sz="2400" dirty="0"/>
              <a:t>kataroch žalúdka a čriev, pri chorobách močových ústrojov a hemoroidoch. </a:t>
            </a:r>
          </a:p>
          <a:p>
            <a:r>
              <a:rPr lang="sk-SK" sz="2400" b="1" dirty="0" err="1" smtClean="0"/>
              <a:t>Kostihoj</a:t>
            </a:r>
            <a:r>
              <a:rPr lang="sk-SK" sz="2400" b="1" dirty="0" smtClean="0"/>
              <a:t> lekársky </a:t>
            </a:r>
            <a:r>
              <a:rPr lang="sk-SK" sz="2400" dirty="0" smtClean="0"/>
              <a:t> (</a:t>
            </a:r>
            <a:r>
              <a:rPr lang="sk-SK" sz="2400" dirty="0" err="1" smtClean="0"/>
              <a:t>Symphytum</a:t>
            </a:r>
            <a:r>
              <a:rPr lang="sk-SK" sz="2400" dirty="0" smtClean="0"/>
              <a:t> </a:t>
            </a:r>
            <a:r>
              <a:rPr lang="sk-SK" sz="2400" dirty="0" err="1"/>
              <a:t>officinale</a:t>
            </a:r>
            <a:r>
              <a:rPr lang="sk-SK" sz="2400" dirty="0"/>
              <a:t> ) </a:t>
            </a:r>
            <a:r>
              <a:rPr lang="sk-SK" sz="2400" dirty="0" smtClean="0"/>
              <a:t>- podporuje </a:t>
            </a:r>
            <a:r>
              <a:rPr lang="sk-SK" sz="2400" dirty="0"/>
              <a:t>hojenie rán a vytváranie náhradných tkanív aj s </a:t>
            </a:r>
            <a:r>
              <a:rPr lang="sk-SK" sz="2400" dirty="0" err="1"/>
              <a:t>kosťotvornými</a:t>
            </a:r>
            <a:r>
              <a:rPr lang="sk-SK" sz="2400" dirty="0"/>
              <a:t> účinkami. Osoží aj pri chronických zápaloch dýchacích ciest, tuberkulóze, vredovej chorobe žalúdka a dvanástnika.  </a:t>
            </a:r>
          </a:p>
          <a:p>
            <a:r>
              <a:rPr lang="sk-SK" sz="2400" b="1" dirty="0"/>
              <a:t>Pľúcnik lekársky </a:t>
            </a:r>
            <a:r>
              <a:rPr lang="sk-SK" sz="2400" dirty="0"/>
              <a:t>( </a:t>
            </a:r>
            <a:r>
              <a:rPr lang="sk-SK" sz="2400" dirty="0" err="1"/>
              <a:t>Pulmonaria</a:t>
            </a:r>
            <a:r>
              <a:rPr lang="sk-SK" sz="2400" dirty="0"/>
              <a:t> </a:t>
            </a:r>
            <a:r>
              <a:rPr lang="sk-SK" sz="2400" dirty="0" err="1"/>
              <a:t>officinalis</a:t>
            </a:r>
            <a:r>
              <a:rPr lang="sk-SK" sz="2400" dirty="0"/>
              <a:t> ) </a:t>
            </a:r>
            <a:r>
              <a:rPr lang="sk-SK" sz="2400" dirty="0" smtClean="0"/>
              <a:t>- osoží </a:t>
            </a:r>
            <a:r>
              <a:rPr lang="sk-SK" sz="2400" dirty="0"/>
              <a:t>pri chorobách dýchacích orgánov, pri hemoroidoch, zvonku na hojenie rán.  </a:t>
            </a:r>
            <a:endParaRPr lang="sk-SK" sz="2400" dirty="0" smtClean="0"/>
          </a:p>
          <a:p>
            <a:r>
              <a:rPr lang="sk-SK" sz="2400" b="1" dirty="0"/>
              <a:t>Skorocel kopijovitý </a:t>
            </a:r>
            <a:r>
              <a:rPr lang="sk-SK" sz="2400" dirty="0"/>
              <a:t>( </a:t>
            </a:r>
            <a:r>
              <a:rPr lang="sk-SK" sz="2400" dirty="0" err="1"/>
              <a:t>Plantago</a:t>
            </a:r>
            <a:r>
              <a:rPr lang="sk-SK" sz="2400" dirty="0"/>
              <a:t> </a:t>
            </a:r>
            <a:r>
              <a:rPr lang="sk-SK" sz="2400" dirty="0" err="1"/>
              <a:t>lanceolata</a:t>
            </a:r>
            <a:r>
              <a:rPr lang="sk-SK" sz="2400" dirty="0"/>
              <a:t> )  - ochorenie dýchacích ústrojov, pri katare žalúdka a čriev, na hojenie rán, bodnutí hmyzu.</a:t>
            </a:r>
          </a:p>
          <a:p>
            <a:endParaRPr lang="sk-SK" sz="2400" dirty="0"/>
          </a:p>
          <a:p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311508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1395536"/>
            <a:ext cx="8229600" cy="1143000"/>
          </a:xfrm>
        </p:spPr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6632"/>
            <a:ext cx="8229600" cy="6552727"/>
          </a:xfrm>
        </p:spPr>
        <p:txBody>
          <a:bodyPr>
            <a:normAutofit fontScale="85000" lnSpcReduction="20000"/>
          </a:bodyPr>
          <a:lstStyle/>
          <a:p>
            <a:endParaRPr lang="sk-SK" b="1" dirty="0" smtClean="0"/>
          </a:p>
          <a:p>
            <a:pPr>
              <a:lnSpc>
                <a:spcPct val="120000"/>
              </a:lnSpc>
            </a:pPr>
            <a:r>
              <a:rPr lang="sk-SK" sz="2800" b="1" dirty="0" smtClean="0"/>
              <a:t>Praslička </a:t>
            </a:r>
            <a:r>
              <a:rPr lang="sk-SK" sz="2800" b="1" dirty="0"/>
              <a:t>roľná </a:t>
            </a:r>
            <a:r>
              <a:rPr lang="sk-SK" sz="2800" dirty="0"/>
              <a:t>(</a:t>
            </a:r>
            <a:r>
              <a:rPr lang="sk-SK" sz="2800" dirty="0" err="1"/>
              <a:t>Equisetum</a:t>
            </a:r>
            <a:r>
              <a:rPr lang="sk-SK" sz="2800" dirty="0"/>
              <a:t> </a:t>
            </a:r>
            <a:r>
              <a:rPr lang="sk-SK" sz="2800" dirty="0" err="1"/>
              <a:t>arvense</a:t>
            </a:r>
            <a:r>
              <a:rPr lang="sk-SK" sz="2800" dirty="0"/>
              <a:t>)  - osoží pri chorobách močových ústrojov, tuberkulóze, zvápenatení tepien, hemoroidoch a pri ženských chorobách. Odvar sa zvonku používa na preplachovanie nosovej dutiny pri nádche a na omývanie alebo obklady pri kožných chorobách. Pri zápale ďasien a mandlí ju môžeme použiť ako účinné kloktadlo. V domácnosti sa hodí na čistenie kuchynského riadu a nefarbeného nábytku. </a:t>
            </a:r>
          </a:p>
          <a:p>
            <a:pPr>
              <a:lnSpc>
                <a:spcPct val="120000"/>
              </a:lnSpc>
            </a:pPr>
            <a:r>
              <a:rPr lang="sk-SK" sz="2800" b="1" dirty="0"/>
              <a:t>Cesnak medvedí  (</a:t>
            </a:r>
            <a:r>
              <a:rPr lang="sk-SK" sz="2800" dirty="0" err="1"/>
              <a:t>Allium</a:t>
            </a:r>
            <a:r>
              <a:rPr lang="sk-SK" sz="2800" dirty="0"/>
              <a:t> </a:t>
            </a:r>
            <a:r>
              <a:rPr lang="sk-SK" sz="2800" dirty="0" err="1"/>
              <a:t>ursinum</a:t>
            </a:r>
            <a:r>
              <a:rPr lang="sk-SK" sz="2800" dirty="0"/>
              <a:t> ) - má dezinfekčné účinky na celú dýchaciu aj tráviacu sústavu, znižuje krvný tlak a pôsobí proti ateroskleróze, vyháňa parazitov</a:t>
            </a:r>
            <a:r>
              <a:rPr lang="sk-SK" sz="28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sk-SK" sz="2800" b="1" dirty="0"/>
              <a:t>Podbeľ liečivý </a:t>
            </a:r>
            <a:r>
              <a:rPr lang="sk-SK" sz="2800" dirty="0"/>
              <a:t>(</a:t>
            </a:r>
            <a:r>
              <a:rPr lang="sk-SK" sz="2800" dirty="0" err="1"/>
              <a:t>Tussilago</a:t>
            </a:r>
            <a:r>
              <a:rPr lang="sk-SK" sz="2800" dirty="0"/>
              <a:t> </a:t>
            </a:r>
            <a:r>
              <a:rPr lang="sk-SK" sz="2800" dirty="0" err="1"/>
              <a:t>farfara</a:t>
            </a:r>
            <a:r>
              <a:rPr lang="sk-SK" sz="2800" dirty="0"/>
              <a:t>)  - osoží pri chorobách dýchacích ústrojov, napomáha látkovej premene. Čerstvé listy dávame zvonku na obklady pri opuchlinách a svalových i nervových bolestiach. </a:t>
            </a:r>
          </a:p>
          <a:p>
            <a:pPr>
              <a:lnSpc>
                <a:spcPct val="120000"/>
              </a:lnSpc>
            </a:pPr>
            <a:endParaRPr lang="sk-SK" sz="3100" dirty="0"/>
          </a:p>
        </p:txBody>
      </p:sp>
    </p:spTree>
    <p:extLst>
      <p:ext uri="{BB962C8B-B14F-4D97-AF65-F5344CB8AC3E}">
        <p14:creationId xmlns:p14="http://schemas.microsoft.com/office/powerpoint/2010/main" val="13662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1643</Words>
  <Application>Microsoft Office PowerPoint</Application>
  <PresentationFormat>Prezentácia na obrazovke (4:3)</PresentationFormat>
  <Paragraphs>168</Paragraphs>
  <Slides>51</Slides>
  <Notes>1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51</vt:i4>
      </vt:variant>
    </vt:vector>
  </HeadingPairs>
  <TitlesOfParts>
    <vt:vector size="52" baseType="lpstr">
      <vt:lpstr>Motív Office</vt:lpstr>
      <vt:lpstr>Príroda</vt:lpstr>
      <vt:lpstr>Prírodné okolie obce je veľmi pozoruhodné. Komjatnú obklopujú vrchy Ostré a Kečka, pohoria Chočské vrchy a Šípska Fatra. Územie obce sa preto vyznačuje bohatou pestrosťou fauny a flóry.</vt:lpstr>
      <vt:lpstr>Flóra</vt:lpstr>
      <vt:lpstr>Prezentácia programu PowerPoint</vt:lpstr>
      <vt:lpstr>    Zbehovec plazivý                    Veternica hájna        (Ajuga  reptans)                (Anemone nemorosa)</vt:lpstr>
      <vt:lpstr>Z chránených rastlín sa tu vyskytuje horec Clusiov (Gentiana clusii), prvosienka holá (Primula auricula), poniklec slovenský (Pulsatilla slavica), zvonček karpatský (Campanula carpatica).</vt:lpstr>
      <vt:lpstr>        Horec Clusiov                          Prvosienka holá        (Gentiana clusii)                     (Primula auricula)</vt:lpstr>
      <vt:lpstr>Hojný je aj výskyt liečivých rastlín: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  </vt:lpstr>
      <vt:lpstr>Prezentácia programu PowerPoint</vt:lpstr>
      <vt:lpstr>Prezentácia programu PowerPoint</vt:lpstr>
      <vt:lpstr>Prezentácia programu PowerPoint</vt:lpstr>
      <vt:lpstr>Prezentácia programu PowerPoint</vt:lpstr>
      <vt:lpstr>Fauna</vt:lpstr>
      <vt:lpstr>Prezentácia programu PowerPoint</vt:lpstr>
      <vt:lpstr>Jeleň lesný ( Cervus elaphus)</vt:lpstr>
      <vt:lpstr>Prezentácia programu PowerPoint</vt:lpstr>
      <vt:lpstr>Prezentácia programu PowerPoint</vt:lpstr>
      <vt:lpstr>Prezentácia programu PowerPoint</vt:lpstr>
      <vt:lpstr>Bocian biely  (Ciconia ciconia)</vt:lpstr>
      <vt:lpstr>Sýkorka belasá   (Parus caeruleus)</vt:lpstr>
      <vt:lpstr>Prezentácia programu PowerPoint</vt:lpstr>
      <vt:lpstr>Prezentácia programu PowerPoint</vt:lpstr>
      <vt:lpstr>                Šidlovka pásikavá                    (Lestes sponsa)</vt:lpstr>
      <vt:lpstr>                   Slimák meňavý               (Cepaea hortensis)</vt:lpstr>
      <vt:lpstr>Skalné útvary</vt:lpstr>
      <vt:lpstr>Skalné útvary Deväť kostolov a Hlavačka</vt:lpstr>
      <vt:lpstr>Skalný útvar Deväť kostolov</vt:lpstr>
      <vt:lpstr>Prezentácia programu PowerPoint</vt:lpstr>
      <vt:lpstr>Poveternostnými vplyvmi (činnosťou vody a vetra) vzniká erózia skalných útvarov a vytvárajú sa skalné mestá.</vt:lpstr>
      <vt:lpstr>Poveternostnými vplyvmi (činnosťou vody a vetra) vzniká erózia skalných útvarov a vytvárajú sa skalné veže.</vt:lpstr>
      <vt:lpstr>Typická vápencová flóra</vt:lpstr>
      <vt:lpstr> Nachádzajú sa tu dreviny: borovica, smrekovec opadavý, jarabina, osika, smrek, lieska. </vt:lpstr>
      <vt:lpstr>Výhľad na okolie Studničnej</vt:lpstr>
      <vt:lpstr>Pohľad na Malú Fatru a Rozsutec</vt:lpstr>
      <vt:lpstr>Skalný útvar Hlavačka</vt:lpstr>
      <vt:lpstr>HLAVAČKA</vt:lpstr>
      <vt:lpstr>Názov pochádza z podoby skaly, ktorá predstavuje ženskú hlavu v čepci.</vt:lpstr>
      <vt:lpstr>Hlavačka je intenzívnejšie zalesnená.</vt:lpstr>
      <vt:lpstr>Poveternostnými vplyvmi (činnosťou vody a vetra) vzniká erózia skalných útvarov a vytvárajú sa skalné hríby.</vt:lpstr>
      <vt:lpstr>Poveternostnými vplyvmi (činnosťou vody a vetra) vzniká erózia skalných útvarov a vytvárajú sa skalné veže.</vt:lpstr>
      <vt:lpstr>Z Hlavačky je veľmi krásny výhľad na okolité obce.</vt:lpstr>
      <vt:lpstr>Výhľad na Komjatnú spod Hlavačky</vt:lpstr>
      <vt:lpstr>Lúky nachádzajúce sa pod Hlavačkou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Príroda</dc:title>
  <dc:creator>Helga Mastisova</dc:creator>
  <cp:lastModifiedBy>Helga Mastisova</cp:lastModifiedBy>
  <cp:revision>44</cp:revision>
  <dcterms:created xsi:type="dcterms:W3CDTF">2015-05-20T15:17:08Z</dcterms:created>
  <dcterms:modified xsi:type="dcterms:W3CDTF">2015-07-01T15:04:43Z</dcterms:modified>
</cp:coreProperties>
</file>