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58" r:id="rId5"/>
    <p:sldId id="267" r:id="rId6"/>
    <p:sldId id="270" r:id="rId7"/>
    <p:sldId id="261" r:id="rId8"/>
    <p:sldId id="257" r:id="rId9"/>
    <p:sldId id="271" r:id="rId10"/>
    <p:sldId id="272" r:id="rId11"/>
    <p:sldId id="259" r:id="rId12"/>
    <p:sldId id="260" r:id="rId13"/>
    <p:sldId id="276" r:id="rId14"/>
    <p:sldId id="274" r:id="rId15"/>
    <p:sldId id="263" r:id="rId16"/>
    <p:sldId id="262" r:id="rId17"/>
    <p:sldId id="275" r:id="rId18"/>
    <p:sldId id="264" r:id="rId19"/>
    <p:sldId id="268" r:id="rId20"/>
    <p:sldId id="266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lavacova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33" autoAdjust="0"/>
  </p:normalViewPr>
  <p:slideViewPr>
    <p:cSldViewPr>
      <p:cViewPr varScale="1">
        <p:scale>
          <a:sx n="68" d="100"/>
          <a:sy n="68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CBF-736C-4803-9E44-9A8E33D30236}" type="datetimeFigureOut">
              <a:rPr lang="sk-SK" smtClean="0"/>
              <a:pPr/>
              <a:t>3. 7. 2015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0CC7-870D-4075-8A38-EF9BE380F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CBF-736C-4803-9E44-9A8E33D30236}" type="datetimeFigureOut">
              <a:rPr lang="sk-SK" smtClean="0"/>
              <a:pPr/>
              <a:t>3. 7. 2015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0CC7-870D-4075-8A38-EF9BE380F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CBF-736C-4803-9E44-9A8E33D30236}" type="datetimeFigureOut">
              <a:rPr lang="sk-SK" smtClean="0"/>
              <a:pPr/>
              <a:t>3. 7. 2015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0CC7-870D-4075-8A38-EF9BE380F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CBF-736C-4803-9E44-9A8E33D30236}" type="datetimeFigureOut">
              <a:rPr lang="sk-SK" smtClean="0"/>
              <a:pPr/>
              <a:t>3. 7. 2015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0CC7-870D-4075-8A38-EF9BE380F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CBF-736C-4803-9E44-9A8E33D30236}" type="datetimeFigureOut">
              <a:rPr lang="sk-SK" smtClean="0"/>
              <a:pPr/>
              <a:t>3. 7. 2015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0CC7-870D-4075-8A38-EF9BE380F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CBF-736C-4803-9E44-9A8E33D30236}" type="datetimeFigureOut">
              <a:rPr lang="sk-SK" smtClean="0"/>
              <a:pPr/>
              <a:t>3. 7. 2015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0CC7-870D-4075-8A38-EF9BE380F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CBF-736C-4803-9E44-9A8E33D30236}" type="datetimeFigureOut">
              <a:rPr lang="sk-SK" smtClean="0"/>
              <a:pPr/>
              <a:t>3. 7. 2015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0CC7-870D-4075-8A38-EF9BE380F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CBF-736C-4803-9E44-9A8E33D30236}" type="datetimeFigureOut">
              <a:rPr lang="sk-SK" smtClean="0"/>
              <a:pPr/>
              <a:t>3. 7. 2015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0CC7-870D-4075-8A38-EF9BE380F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CBF-736C-4803-9E44-9A8E33D30236}" type="datetimeFigureOut">
              <a:rPr lang="sk-SK" smtClean="0"/>
              <a:pPr/>
              <a:t>3. 7. 2015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0CC7-870D-4075-8A38-EF9BE380F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CBF-736C-4803-9E44-9A8E33D30236}" type="datetimeFigureOut">
              <a:rPr lang="sk-SK" smtClean="0"/>
              <a:pPr/>
              <a:t>3. 7. 2015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0CC7-870D-4075-8A38-EF9BE380F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FCBF-736C-4803-9E44-9A8E33D30236}" type="datetimeFigureOut">
              <a:rPr lang="sk-SK" smtClean="0"/>
              <a:pPr/>
              <a:t>3. 7. 2015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0CC7-870D-4075-8A38-EF9BE380F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FCBF-736C-4803-9E44-9A8E33D30236}" type="datetimeFigureOut">
              <a:rPr lang="sk-SK" smtClean="0"/>
              <a:pPr/>
              <a:t>3. 7. 2015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70CC7-870D-4075-8A38-EF9BE380F02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Autofit/>
          </a:bodyPr>
          <a:lstStyle/>
          <a:p>
            <a:r>
              <a:rPr lang="sk-SK" sz="9600" dirty="0" smtClean="0">
                <a:latin typeface="Mistral" pitchFamily="66" charset="0"/>
              </a:rPr>
              <a:t>Kowmethna </a:t>
            </a:r>
            <a:br>
              <a:rPr lang="sk-SK" sz="9600" dirty="0" smtClean="0">
                <a:latin typeface="Mistral" pitchFamily="66" charset="0"/>
              </a:rPr>
            </a:br>
            <a:r>
              <a:rPr lang="sk-SK" sz="9600" dirty="0" smtClean="0">
                <a:latin typeface="Mistral" pitchFamily="66" charset="0"/>
              </a:rPr>
              <a:t>hola</a:t>
            </a:r>
            <a:endParaRPr lang="sk-SK" sz="9600" dirty="0">
              <a:latin typeface="Mistral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51112"/>
          </a:xfrm>
        </p:spPr>
        <p:txBody>
          <a:bodyPr>
            <a:noAutofit/>
          </a:bodyPr>
          <a:lstStyle/>
          <a:p>
            <a:r>
              <a:rPr lang="sk-SK" sz="7200" dirty="0" smtClean="0">
                <a:latin typeface="Courier New" pitchFamily="49" charset="0"/>
                <a:cs typeface="Courier New" pitchFamily="49" charset="0"/>
              </a:rPr>
              <a:t>Pátrame </a:t>
            </a:r>
          </a:p>
          <a:p>
            <a:r>
              <a:rPr lang="sk-SK" sz="7200" dirty="0" smtClean="0">
                <a:latin typeface="Courier New" pitchFamily="49" charset="0"/>
                <a:cs typeface="Courier New" pitchFamily="49" charset="0"/>
              </a:rPr>
              <a:t>v minulosti</a:t>
            </a:r>
          </a:p>
          <a:p>
            <a:endParaRPr lang="sk-SK" sz="7200" dirty="0" smtClean="0">
              <a:latin typeface="Courier New" pitchFamily="49" charset="0"/>
              <a:cs typeface="Courier New" pitchFamily="49" charset="0"/>
            </a:endParaRPr>
          </a:p>
          <a:p>
            <a:endParaRPr lang="sk-SK" sz="7200" dirty="0" smtClean="0">
              <a:latin typeface="Courier New" pitchFamily="49" charset="0"/>
              <a:cs typeface="Courier New" pitchFamily="49" charset="0"/>
            </a:endParaRPr>
          </a:p>
          <a:p>
            <a:endParaRPr lang="sk-SK" sz="7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Obrázok 4" descr="C:\Users\hlavacova\Downloads\brko podma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52755">
            <a:off x="6070675" y="1597088"/>
            <a:ext cx="2422239" cy="2975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90864" cy="1162050"/>
          </a:xfrm>
        </p:spPr>
        <p:txBody>
          <a:bodyPr>
            <a:noAutofit/>
          </a:bodyPr>
          <a:lstStyle/>
          <a:p>
            <a:r>
              <a:rPr lang="sk-SK" sz="4400" dirty="0" smtClean="0">
                <a:latin typeface="Mistral" pitchFamily="66" charset="0"/>
              </a:rPr>
              <a:t>Kostol Sv. Ducha</a:t>
            </a:r>
            <a:endParaRPr lang="sk-SK" sz="4400" dirty="0">
              <a:latin typeface="Mistral" pitchFamily="66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7067128" cy="4691063"/>
          </a:xfrm>
        </p:spPr>
        <p:txBody>
          <a:bodyPr>
            <a:noAutofit/>
          </a:bodyPr>
          <a:lstStyle/>
          <a:p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Gotický kostol v Komjatnej bol postavený na prírodnej terase zvanej </a:t>
            </a:r>
            <a:r>
              <a:rPr lang="sk-SK" sz="2400" b="1" dirty="0" err="1" smtClean="0">
                <a:latin typeface="Courier New" pitchFamily="49" charset="0"/>
                <a:cs typeface="Courier New" pitchFamily="49" charset="0"/>
              </a:rPr>
              <a:t>Ohrad,v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 nadmorskej výške 611 </a:t>
            </a:r>
            <a:r>
              <a:rPr lang="sk-SK" sz="2400" b="1" dirty="0" err="1" smtClean="0">
                <a:latin typeface="Courier New" pitchFamily="49" charset="0"/>
                <a:cs typeface="Courier New" pitchFamily="49" charset="0"/>
              </a:rPr>
              <a:t>m.n.m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. Prvá písomná zmienka pochádza z  roku 1492. Iniciácia stavby bola pripisovaná Petrovi z Turíka, prípadne niektorému z jeho potomkov. Neskorší archeologický výskum však doložil vznik kostola už do 12.storočia. </a:t>
            </a:r>
          </a:p>
          <a:p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V základovom murive sa našli pozostatky románskeho muriva. Okolo kostola bol najstarší cintorín, kde sa pochovávalo ešte aj po roku 1820.</a:t>
            </a:r>
            <a:endParaRPr lang="sk-SK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2" descr="E: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077072"/>
            <a:ext cx="1440160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>
                <a:latin typeface="Mistral" pitchFamily="66" charset="0"/>
              </a:rPr>
              <a:t>Kostol Sv. Ducha</a:t>
            </a:r>
            <a:endParaRPr lang="sk-SK" sz="4400" dirty="0">
              <a:latin typeface="Mistral" pitchFamily="66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sk-SK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23528" y="1772816"/>
            <a:ext cx="31683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3275856" y="273050"/>
            <a:ext cx="5410944" cy="60362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  Svah, na ktorom stál, bol staticky nestabilný a pri jeho častom podmývaní sa oslabovali aj základy kostola. Na príkaz kráľovskej </a:t>
            </a:r>
            <a:r>
              <a:rPr lang="sk-SK" sz="2400" b="1" dirty="0" err="1" smtClean="0">
                <a:latin typeface="Courier New" pitchFamily="49" charset="0"/>
                <a:cs typeface="Courier New" pitchFamily="49" charset="0"/>
              </a:rPr>
              <a:t>miestodržtieľskej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 rady bol kostol v roku 1820 uzavretý. Po tomto roku pokračovala jeho deštrukcia. Koncom 20-tych rokov sa na následky porušenia statiky základov zosúvaním pôdy zrútil a materiál obyvatelia postupne rozobrali na stavebné účely. </a:t>
            </a:r>
          </a:p>
          <a:p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latin typeface="Mistral" pitchFamily="66" charset="0"/>
              </a:rPr>
              <a:t>Kostol sv. Gála</a:t>
            </a:r>
            <a:endParaRPr lang="sk-SK" sz="4400" dirty="0">
              <a:latin typeface="Mistral" pitchFamily="66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698976" cy="4691063"/>
          </a:xfrm>
        </p:spPr>
        <p:txBody>
          <a:bodyPr>
            <a:noAutofit/>
          </a:bodyPr>
          <a:lstStyle/>
          <a:p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Staviteľom bol Ján Zvada a murárskym majstrom Juraj </a:t>
            </a:r>
            <a:r>
              <a:rPr lang="sk-SK" sz="2400" b="1" dirty="0" err="1" smtClean="0">
                <a:latin typeface="Courier New" pitchFamily="49" charset="0"/>
                <a:cs typeface="Courier New" pitchFamily="49" charset="0"/>
              </a:rPr>
              <a:t>Jarabinský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. Stavba bola pôvodne jednoloďová s rovným uzáverom presbytéria, pristavanou sakristiou a vstavanou vežou. Vežičky a interiér kostola bol barokový.</a:t>
            </a:r>
            <a:endParaRPr lang="sk-SK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2736304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latin typeface="Mistral" pitchFamily="66" charset="0"/>
              </a:rPr>
              <a:t>Kostol sv. Gála</a:t>
            </a:r>
            <a:endParaRPr lang="sk-SK" sz="4400" dirty="0">
              <a:latin typeface="Mistral" pitchFamily="66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042792" cy="4691063"/>
          </a:xfrm>
        </p:spPr>
        <p:txBody>
          <a:bodyPr>
            <a:noAutofit/>
          </a:bodyPr>
          <a:lstStyle/>
          <a:p>
            <a:pPr algn="ctr"/>
            <a:r>
              <a:rPr lang="sk-SK" sz="2400" b="1" dirty="0">
                <a:latin typeface="Courier New" pitchFamily="49" charset="0"/>
                <a:cs typeface="Courier New" pitchFamily="49" charset="0"/>
              </a:rPr>
              <a:t>B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ol vybudovaný</a:t>
            </a:r>
          </a:p>
          <a:p>
            <a:pPr algn="ctr"/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v rokoch 1821-1823. Klasicistický kostol svätého Gála, opáta,  vybudovali </a:t>
            </a:r>
          </a:p>
          <a:p>
            <a:pPr algn="ctr"/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v blízkosti základov gotického kostola sv. Ducha vo vŕšku nad obcou. Väčšina finančných prostriedkov na jeho stavbu bola použitá z cisársko-kráľovského náboženského fondu. </a:t>
            </a:r>
            <a:endParaRPr lang="sk-SK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5" name="Picture 3" descr="C:\Users\hlavacova\Desktop\PROJEKT\7Divov\100_7922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716016" y="620688"/>
            <a:ext cx="4176464" cy="5688631"/>
          </a:xfrm>
          <a:prstGeom prst="rect">
            <a:avLst/>
          </a:prstGeom>
          <a:noFill/>
        </p:spPr>
      </p:pic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3575050" y="273050"/>
            <a:ext cx="3949278" cy="5853113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>
                <a:latin typeface="Mistral" pitchFamily="66" charset="0"/>
              </a:rPr>
              <a:t>Zrubová architektúra</a:t>
            </a:r>
            <a:endParaRPr lang="sk-SK" sz="4400" dirty="0">
              <a:latin typeface="Mistral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19872" y="273050"/>
            <a:ext cx="5266928" cy="58531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  Typ zrubového domu je typický </a:t>
            </a:r>
            <a:r>
              <a:rPr lang="sk-SK" sz="2400" b="1" dirty="0">
                <a:latin typeface="Courier New" pitchFamily="49" charset="0"/>
                <a:cs typeface="Courier New" pitchFamily="49" charset="0"/>
              </a:rPr>
              <a:t>predstaviteľ ľudovej architektúry Slovenska. 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Na </a:t>
            </a:r>
            <a:r>
              <a:rPr lang="sk-SK" sz="2400" b="1" dirty="0">
                <a:latin typeface="Courier New" pitchFamily="49" charset="0"/>
                <a:cs typeface="Courier New" pitchFamily="49" charset="0"/>
              </a:rPr>
              <a:t>Slovensku udomácnil až v novoveku a jeho rozšírenie umožnil práve rast ihličnatých lesov po pravdepodobnom vyľudnení následkom tatárskych vpádov. Múry boli zrejme v horských oblastiach kamenné a postupne dostupnosťou rovného dreva sa múry nahradzovali drevenými stenami. </a:t>
            </a:r>
            <a:endParaRPr lang="sk-SK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Picture 2" descr="OF_1104_KOJATN__PRED_19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98" r="2849" b="4410"/>
          <a:stretch>
            <a:fillRect/>
          </a:stretch>
        </p:blipFill>
        <p:spPr bwMode="auto">
          <a:xfrm>
            <a:off x="467544" y="2780928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hlavacova\Downloads\brko podm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24202">
            <a:off x="2844384" y="697204"/>
            <a:ext cx="929999" cy="913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>
                <a:latin typeface="Mistral" pitchFamily="66" charset="0"/>
              </a:rPr>
              <a:t>Zrubová architektúra</a:t>
            </a:r>
            <a:endParaRPr lang="sk-SK" sz="4400" dirty="0">
              <a:latin typeface="Mistral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b="1" dirty="0" smtClean="0">
                <a:latin typeface="Courier New" pitchFamily="49" charset="0"/>
                <a:cs typeface="Courier New" pitchFamily="49" charset="0"/>
              </a:rPr>
              <a:t>Drevený </a:t>
            </a:r>
            <a:r>
              <a:rPr lang="sk-SK" b="1" dirty="0">
                <a:latin typeface="Courier New" pitchFamily="49" charset="0"/>
                <a:cs typeface="Courier New" pitchFamily="49" charset="0"/>
              </a:rPr>
              <a:t>dom </a:t>
            </a:r>
            <a:r>
              <a:rPr lang="sk-SK" b="1" dirty="0" smtClean="0">
                <a:latin typeface="Courier New" pitchFamily="49" charset="0"/>
                <a:cs typeface="Courier New" pitchFamily="49" charset="0"/>
              </a:rPr>
              <a:t>preberal prvky </a:t>
            </a:r>
            <a:r>
              <a:rPr lang="sk-SK" b="1" dirty="0">
                <a:latin typeface="Courier New" pitchFamily="49" charset="0"/>
                <a:cs typeface="Courier New" pitchFamily="49" charset="0"/>
              </a:rPr>
              <a:t>domu murovaného a byť ním nahradený. Drevenice sa </a:t>
            </a:r>
            <a:r>
              <a:rPr lang="sk-SK" b="1" dirty="0" smtClean="0">
                <a:latin typeface="Courier New" pitchFamily="49" charset="0"/>
                <a:cs typeface="Courier New" pitchFamily="49" charset="0"/>
              </a:rPr>
              <a:t>omietali. Spoje </a:t>
            </a:r>
            <a:r>
              <a:rPr lang="sk-SK" b="1" dirty="0">
                <a:latin typeface="Courier New" pitchFamily="49" charset="0"/>
                <a:cs typeface="Courier New" pitchFamily="49" charset="0"/>
              </a:rPr>
              <a:t>sa vypĺňali machom alebo povrieslami</a:t>
            </a:r>
            <a:r>
              <a:rPr lang="sk-SK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sk-SK" b="1" dirty="0">
                <a:latin typeface="Courier New" pitchFamily="49" charset="0"/>
                <a:cs typeface="Courier New" pitchFamily="49" charset="0"/>
              </a:rPr>
              <a:t>Prikrytie striech </a:t>
            </a:r>
            <a:r>
              <a:rPr lang="sk-SK" b="1" dirty="0" smtClean="0">
                <a:latin typeface="Courier New" pitchFamily="49" charset="0"/>
                <a:cs typeface="Courier New" pitchFamily="49" charset="0"/>
              </a:rPr>
              <a:t>domov bolo pravdepodobne </a:t>
            </a:r>
            <a:r>
              <a:rPr lang="sk-SK" b="1" dirty="0">
                <a:latin typeface="Courier New" pitchFamily="49" charset="0"/>
                <a:cs typeface="Courier New" pitchFamily="49" charset="0"/>
              </a:rPr>
              <a:t>slamené, valašskí kolonisti si priniesli so sebou krytinu vytvorenú z dosák </a:t>
            </a:r>
            <a:r>
              <a:rPr lang="sk-SK" b="1" dirty="0" smtClean="0">
                <a:latin typeface="Courier New" pitchFamily="49" charset="0"/>
                <a:cs typeface="Courier New" pitchFamily="49" charset="0"/>
              </a:rPr>
              <a:t>.Tesárska </a:t>
            </a:r>
            <a:r>
              <a:rPr lang="sk-SK" b="1" dirty="0">
                <a:latin typeface="Courier New" pitchFamily="49" charset="0"/>
                <a:cs typeface="Courier New" pitchFamily="49" charset="0"/>
              </a:rPr>
              <a:t>zručnosť slovenského obyvateľa bola </a:t>
            </a:r>
            <a:r>
              <a:rPr lang="sk-SK" b="1" dirty="0" smtClean="0">
                <a:latin typeface="Courier New" pitchFamily="49" charset="0"/>
                <a:cs typeface="Courier New" pitchFamily="49" charset="0"/>
              </a:rPr>
              <a:t>mimoriadna. </a:t>
            </a:r>
          </a:p>
          <a:p>
            <a:pPr>
              <a:buNone/>
            </a:pPr>
            <a:r>
              <a:rPr lang="sk-SK" b="1" dirty="0" smtClean="0">
                <a:latin typeface="Courier New" pitchFamily="49" charset="0"/>
                <a:cs typeface="Courier New" pitchFamily="49" charset="0"/>
              </a:rPr>
              <a:t>       Žiaľ z pôvodnej výstavby sa v Komjatnej zachovali len  časti upravených dreveníc.</a:t>
            </a:r>
            <a:endParaRPr lang="sk-SK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Picture 2" descr="C:\Users\hlavacova\Downloads\brko podm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24202">
            <a:off x="2772376" y="769212"/>
            <a:ext cx="929999" cy="913856"/>
          </a:xfrm>
          <a:prstGeom prst="rect">
            <a:avLst/>
          </a:prstGeom>
          <a:noFill/>
        </p:spPr>
      </p:pic>
      <p:pic>
        <p:nvPicPr>
          <p:cNvPr id="7" name="Picture 3" descr="clip_image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287999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latin typeface="Mistral" pitchFamily="66" charset="0"/>
              </a:rPr>
              <a:t>Kroj</a:t>
            </a:r>
            <a:endParaRPr lang="sk-SK" sz="6000" dirty="0">
              <a:latin typeface="Mistral" pitchFamily="66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sk-SK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sk-SK" sz="3100" b="1" dirty="0" smtClean="0">
                <a:latin typeface="Courier New" pitchFamily="49" charset="0"/>
                <a:cs typeface="Courier New" pitchFamily="49" charset="0"/>
              </a:rPr>
              <a:t>Krojom nazývame tradičné oblečenie ľudí na vidieku v minulosti. Veľa prezrádzal o regióne, hospodárskom zameraní, tiež ekonomickej úrovni obyvateľstva. Informoval aj o samotnom nositeľovi. Príslušnosť k stavu, spoločenskej či náboženskej skupine. V najstaršom období bola výroba materiálu na zhotovenie kroja svojpomocnou záležitosťou hlavne v zimných mesiacoch. </a:t>
            </a:r>
            <a:endParaRPr lang="sk-SK" sz="31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7" name="Picture 4" descr="sejmout0020"/>
          <p:cNvPicPr>
            <a:picLocks noChangeAspect="1" noChangeArrowheads="1"/>
          </p:cNvPicPr>
          <p:nvPr/>
        </p:nvPicPr>
        <p:blipFill>
          <a:blip r:embed="rId2" cstate="print"/>
          <a:srcRect l="18938" t="7610" b="2600"/>
          <a:stretch>
            <a:fillRect/>
          </a:stretch>
        </p:blipFill>
        <p:spPr bwMode="auto">
          <a:xfrm>
            <a:off x="467544" y="1484785"/>
            <a:ext cx="2952327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hlavacova\Downloads\brko podm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24202">
            <a:off x="1867227" y="219353"/>
            <a:ext cx="1331987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latin typeface="Mistral" pitchFamily="66" charset="0"/>
              </a:rPr>
              <a:t>Kroj</a:t>
            </a:r>
            <a:endParaRPr lang="sk-SK" sz="6000" dirty="0">
              <a:latin typeface="Mistral" pitchFamily="66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sk-SK" b="1" dirty="0" smtClean="0">
                <a:latin typeface="Courier New" pitchFamily="49" charset="0"/>
                <a:cs typeface="Courier New" pitchFamily="49" charset="0"/>
              </a:rPr>
              <a:t>  Ľudia spracovali ľan a vlnu, tkali plátno a  vlnu tiež </a:t>
            </a:r>
            <a:r>
              <a:rPr lang="sk-SK" b="1" dirty="0" err="1" smtClean="0">
                <a:latin typeface="Courier New" pitchFamily="49" charset="0"/>
                <a:cs typeface="Courier New" pitchFamily="49" charset="0"/>
              </a:rPr>
              <a:t>plstili</a:t>
            </a:r>
            <a:r>
              <a:rPr lang="sk-SK" b="1" dirty="0" smtClean="0">
                <a:latin typeface="Courier New" pitchFamily="49" charset="0"/>
                <a:cs typeface="Courier New" pitchFamily="49" charset="0"/>
              </a:rPr>
              <a:t>. Námaha pri spracovaní sa následne ukázala aj pri samotnom zhotovovaní odevu -jednoduchosť strihov umožňovala spracovanie materiálu takmer bez zvyškov. Následné zdobenie a dotvorenie odevu bolo ukážkou zručnosti a fantázie zhotoviteľa.</a:t>
            </a:r>
            <a:endParaRPr lang="sk-SK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" name="Picture 2" descr="sejmout0023"/>
          <p:cNvPicPr>
            <a:picLocks noChangeAspect="1" noChangeArrowheads="1"/>
          </p:cNvPicPr>
          <p:nvPr/>
        </p:nvPicPr>
        <p:blipFill>
          <a:blip r:embed="rId2" cstate="print"/>
          <a:srcRect t="20409" b="17348"/>
          <a:stretch>
            <a:fillRect/>
          </a:stretch>
        </p:blipFill>
        <p:spPr bwMode="auto">
          <a:xfrm>
            <a:off x="323528" y="1988840"/>
            <a:ext cx="3164160" cy="409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hlavacova\Downloads\brko podm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24202">
            <a:off x="1867227" y="219353"/>
            <a:ext cx="1331987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>
                <a:latin typeface="Mistral" pitchFamily="66" charset="0"/>
              </a:rPr>
              <a:t>Zvyky a obyčaje</a:t>
            </a:r>
            <a:endParaRPr lang="sk-SK" sz="4000" dirty="0">
              <a:latin typeface="Mistral" pitchFamily="66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6563072" cy="4691063"/>
          </a:xfrm>
        </p:spPr>
        <p:txBody>
          <a:bodyPr>
            <a:noAutofit/>
          </a:bodyPr>
          <a:lstStyle/>
          <a:p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Keďže 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ľudia žili 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v úzkom spojení s prírodou, 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ich zvyky 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a tradície 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sa 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viažu najmä na prírodný cyklus (najmä tie z predkresťanských čias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). </a:t>
            </a:r>
            <a:endParaRPr lang="sk-SK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ríchodom 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kresťanstva sa objavujú aj kresťanské sviatky a obyčaje. Zvyky a tradície mali vždy regionálny charakter, môžeme povedať, že čo dedina - to iné zvyky. Komjatná si doposiaľ uchovala niektoré z nich , aj keď v zmodernizovanej podobe.</a:t>
            </a:r>
            <a:endParaRPr lang="sk-SK" sz="2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780928"/>
            <a:ext cx="20882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hlavacova\Downloads\brko podm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45314">
            <a:off x="3809153" y="216493"/>
            <a:ext cx="1314620" cy="1137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>
            <a:noAutofit/>
          </a:bodyPr>
          <a:lstStyle/>
          <a:p>
            <a:r>
              <a:rPr lang="sk-SK" sz="4400" dirty="0" smtClean="0">
                <a:latin typeface="Mistral" pitchFamily="66" charset="0"/>
              </a:rPr>
              <a:t>Zvyky a obyčaje</a:t>
            </a:r>
            <a:endParaRPr lang="sk-SK" sz="4400" dirty="0">
              <a:latin typeface="Mistral" pitchFamily="66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554960" cy="4691063"/>
          </a:xfrm>
        </p:spPr>
        <p:txBody>
          <a:bodyPr>
            <a:noAutofit/>
          </a:bodyPr>
          <a:lstStyle/>
          <a:p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O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vplyvňovali </a:t>
            </a:r>
            <a:r>
              <a:rPr lang="sk-SK" sz="2400" b="1" dirty="0">
                <a:latin typeface="Courier New" pitchFamily="49" charset="0"/>
                <a:cs typeface="Courier New" pitchFamily="49" charset="0"/>
              </a:rPr>
              <a:t>život našich 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predkov. Strach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z </a:t>
            </a:r>
            <a:r>
              <a:rPr lang="sk-SK" sz="2400" b="1" dirty="0">
                <a:latin typeface="Courier New" pitchFamily="49" charset="0"/>
                <a:cs typeface="Courier New" pitchFamily="49" charset="0"/>
              </a:rPr>
              <a:t>neznáma, neschopnosť vysvetliť prírodné javy, 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snaha </a:t>
            </a:r>
            <a:r>
              <a:rPr lang="sk-SK" sz="2400" b="1" dirty="0">
                <a:latin typeface="Courier New" pitchFamily="49" charset="0"/>
                <a:cs typeface="Courier New" pitchFamily="49" charset="0"/>
              </a:rPr>
              <a:t>zabezpečiť si šťastie, zdravie či krásu. </a:t>
            </a:r>
            <a:endParaRPr lang="sk-SK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O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bjavujú sa povery a legendy. </a:t>
            </a:r>
            <a:r>
              <a:rPr lang="sk-SK" sz="2400" b="1" dirty="0">
                <a:latin typeface="Courier New" pitchFamily="49" charset="0"/>
                <a:cs typeface="Courier New" pitchFamily="49" charset="0"/>
              </a:rPr>
              <a:t>Najviac zvykov 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sa spájalo </a:t>
            </a:r>
          </a:p>
          <a:p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sk-SK" sz="2400" b="1" dirty="0">
                <a:latin typeface="Courier New" pitchFamily="49" charset="0"/>
                <a:cs typeface="Courier New" pitchFamily="49" charset="0"/>
              </a:rPr>
              <a:t>narodením a úmrtím človeka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868144" y="836712"/>
            <a:ext cx="295232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hlavacova\Downloads\brko podm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24202">
            <a:off x="4385979" y="263282"/>
            <a:ext cx="1544541" cy="1124977"/>
          </a:xfrm>
          <a:prstGeom prst="rect">
            <a:avLst/>
          </a:prstGeom>
          <a:noFill/>
        </p:spPr>
      </p:pic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5652120" y="273050"/>
            <a:ext cx="1008112" cy="5853113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29600" cy="1224136"/>
          </a:xfrm>
        </p:spPr>
        <p:txBody>
          <a:bodyPr>
            <a:normAutofit/>
          </a:bodyPr>
          <a:lstStyle/>
          <a:p>
            <a:r>
              <a:rPr lang="sk-SK" sz="6000" dirty="0" smtClean="0">
                <a:latin typeface="Mistral" pitchFamily="66" charset="0"/>
              </a:rPr>
              <a:t>Dovidenia v Komjatnej</a:t>
            </a:r>
            <a:endParaRPr lang="sk-SK" sz="6000" dirty="0">
              <a:latin typeface="Mistral" pitchFamily="66" charset="0"/>
            </a:endParaRPr>
          </a:p>
        </p:txBody>
      </p:sp>
      <p:pic>
        <p:nvPicPr>
          <p:cNvPr id="3" name="Picture 2" descr="C:\Users\hlavacova\Downloads\brko podm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24202">
            <a:off x="7636466" y="4728473"/>
            <a:ext cx="1331987" cy="1152128"/>
          </a:xfrm>
          <a:prstGeom prst="rect">
            <a:avLst/>
          </a:prstGeom>
          <a:noFill/>
        </p:spPr>
      </p:pic>
      <p:pic>
        <p:nvPicPr>
          <p:cNvPr id="34818" name="Picture 2" descr="C:\Users\hlavacova\Desktop\ilustracie\kroj 001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979712" y="404664"/>
            <a:ext cx="482230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>
                <a:latin typeface="Mistral" pitchFamily="66" charset="0"/>
              </a:rPr>
              <a:t>Najstaršie osídlenie</a:t>
            </a:r>
            <a:endParaRPr lang="sk-SK" sz="4400" dirty="0">
              <a:latin typeface="Mistral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sz="2400" b="1" dirty="0" smtClean="0">
                <a:latin typeface="Courier New" pitchFamily="49" charset="0"/>
                <a:cs typeface="Courier New" pitchFamily="49" charset="0"/>
              </a:rPr>
              <a:t>V katastri obce existovalo trvalé osídlenie už </a:t>
            </a:r>
          </a:p>
          <a:p>
            <a:pPr algn="ctr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sz="2400" b="1" dirty="0" smtClean="0">
                <a:latin typeface="Courier New" pitchFamily="49" charset="0"/>
                <a:cs typeface="Courier New" pitchFamily="49" charset="0"/>
              </a:rPr>
              <a:t>v 10.storočí. Prvá písomná zmienka sa zachovala až </a:t>
            </a:r>
          </a:p>
          <a:p>
            <a:pPr algn="ctr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sz="2400" b="1" dirty="0" smtClean="0">
                <a:latin typeface="Courier New" pitchFamily="49" charset="0"/>
                <a:cs typeface="Courier New" pitchFamily="49" charset="0"/>
              </a:rPr>
              <a:t>z prvej polovice 14.storočia. Predpokladá sa, že pomenovanie obce vzniklo zo slova komnata/</a:t>
            </a:r>
            <a:r>
              <a:rPr lang="sk-SK" altLang="en-US" sz="2400" b="1" dirty="0" err="1" smtClean="0">
                <a:latin typeface="Courier New" pitchFamily="49" charset="0"/>
                <a:cs typeface="Courier New" pitchFamily="49" charset="0"/>
              </a:rPr>
              <a:t>komňata</a:t>
            </a:r>
            <a:r>
              <a:rPr lang="sk-SK" altLang="en-US" sz="2400" b="1" dirty="0" smtClean="0">
                <a:latin typeface="Courier New" pitchFamily="49" charset="0"/>
                <a:cs typeface="Courier New" pitchFamily="49" charset="0"/>
              </a:rPr>
              <a:t>/. </a:t>
            </a:r>
          </a:p>
          <a:p>
            <a:pPr algn="just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endParaRPr lang="sk-SK" altLang="en-US" b="1" dirty="0">
              <a:latin typeface="Courier New" pitchFamily="49" charset="0"/>
              <a:cs typeface="Courier New" pitchFamily="49" charset="0"/>
            </a:endParaRPr>
          </a:p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02433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V="1">
            <a:off x="-63016" y="4103576"/>
            <a:ext cx="25732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hlavacova\Downloads\brko podma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24202">
            <a:off x="2443290" y="480001"/>
            <a:ext cx="1331987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>
                <a:latin typeface="Mistral" pitchFamily="66" charset="0"/>
              </a:rPr>
              <a:t>Najstaršie osídlenie</a:t>
            </a:r>
            <a:endParaRPr lang="sk-SK" sz="4400" dirty="0">
              <a:latin typeface="Mistral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sz="3100" b="1" dirty="0" smtClean="0">
                <a:latin typeface="Courier New" pitchFamily="49" charset="0"/>
                <a:cs typeface="Courier New" pitchFamily="49" charset="0"/>
              </a:rPr>
              <a:t>Komnatou nárečovo nazývali prícestný </a:t>
            </a:r>
            <a:r>
              <a:rPr lang="sk-SK" altLang="en-US" sz="3100" b="1" dirty="0">
                <a:latin typeface="Courier New" pitchFamily="49" charset="0"/>
                <a:cs typeface="Courier New" pitchFamily="49" charset="0"/>
              </a:rPr>
              <a:t>hostinec s izbou </a:t>
            </a:r>
            <a:r>
              <a:rPr lang="sk-SK" altLang="en-US" sz="3100" b="1" dirty="0" smtClean="0">
                <a:latin typeface="Courier New" pitchFamily="49" charset="0"/>
                <a:cs typeface="Courier New" pitchFamily="49" charset="0"/>
              </a:rPr>
              <a:t>na </a:t>
            </a:r>
            <a:r>
              <a:rPr lang="sk-SK" altLang="en-US" sz="3100" b="1" dirty="0">
                <a:latin typeface="Courier New" pitchFamily="49" charset="0"/>
                <a:cs typeface="Courier New" pitchFamily="49" charset="0"/>
              </a:rPr>
              <a:t>spanie, s kozubom a komínom. Vznik hostinca </a:t>
            </a:r>
            <a:r>
              <a:rPr lang="sk-SK" altLang="en-US" sz="3100" b="1" dirty="0" smtClean="0">
                <a:latin typeface="Courier New" pitchFamily="49" charset="0"/>
                <a:cs typeface="Courier New" pitchFamily="49" charset="0"/>
              </a:rPr>
              <a:t>pravdepodobne podnietila </a:t>
            </a:r>
            <a:r>
              <a:rPr lang="sk-SK" altLang="en-US" sz="3100" b="1" dirty="0">
                <a:latin typeface="Courier New" pitchFamily="49" charset="0"/>
                <a:cs typeface="Courier New" pitchFamily="49" charset="0"/>
              </a:rPr>
              <a:t>asi severná vetva tzv. Jantárovej cesty, ktorá prechádzala cez naše územie. </a:t>
            </a:r>
            <a:endParaRPr lang="sk-SK" altLang="en-US" sz="3100" b="1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sz="3100" b="1" dirty="0" smtClean="0">
                <a:latin typeface="Courier New" pitchFamily="49" charset="0"/>
                <a:cs typeface="Courier New" pitchFamily="49" charset="0"/>
              </a:rPr>
              <a:t>Mohlo však ísť aj </a:t>
            </a:r>
          </a:p>
          <a:p>
            <a:pPr algn="ctr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sz="3100" b="1" dirty="0" smtClean="0">
                <a:latin typeface="Courier New" pitchFamily="49" charset="0"/>
                <a:cs typeface="Courier New" pitchFamily="49" charset="0"/>
              </a:rPr>
              <a:t>o hospodársku usadlosť </a:t>
            </a:r>
          </a:p>
          <a:p>
            <a:pPr algn="ctr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sz="3100" b="1" dirty="0" smtClean="0">
                <a:latin typeface="Courier New" pitchFamily="49" charset="0"/>
                <a:cs typeface="Courier New" pitchFamily="49" charset="0"/>
              </a:rPr>
              <a:t>s kamennou kúriou.</a:t>
            </a:r>
            <a:endParaRPr lang="sk-SK" altLang="en-US" sz="3100" b="1" dirty="0">
              <a:latin typeface="Courier New" pitchFamily="49" charset="0"/>
              <a:cs typeface="Courier New" pitchFamily="49" charset="0"/>
            </a:endParaRPr>
          </a:p>
          <a:p>
            <a:pPr algn="ctr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b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sk-SK" altLang="en-US" b="1" dirty="0">
              <a:latin typeface="Courier New" pitchFamily="49" charset="0"/>
              <a:cs typeface="Courier New" pitchFamily="49" charset="0"/>
            </a:endParaRPr>
          </a:p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7" name="Picture 2" descr="C:\Users\hlavacova\Downloads\brko podm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24202">
            <a:off x="2515299" y="552009"/>
            <a:ext cx="1331987" cy="1152128"/>
          </a:xfrm>
          <a:prstGeom prst="rect">
            <a:avLst/>
          </a:prstGeom>
          <a:noFill/>
        </p:spPr>
      </p:pic>
      <p:pic>
        <p:nvPicPr>
          <p:cNvPr id="2050" name="Picture 2" descr="C:\Users\hlavacova\Desktop\ilustracie\chalupa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3456384" cy="4460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>
                <a:latin typeface="Mistral" pitchFamily="66" charset="0"/>
              </a:rPr>
              <a:t>Zemianska donácia</a:t>
            </a:r>
            <a:endParaRPr lang="sk-SK" sz="4400" dirty="0">
              <a:latin typeface="Mistral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altLang="en-US" sz="3800" b="1" dirty="0" smtClean="0">
                <a:latin typeface="Courier New" pitchFamily="49" charset="0"/>
                <a:cs typeface="Courier New" pitchFamily="49" charset="0"/>
              </a:rPr>
              <a:t>Obec vznikla okolo roku 1330 a patrila liptovskému zemanovi Petrovi (</a:t>
            </a:r>
            <a:r>
              <a:rPr lang="sk-SK" altLang="en-US" sz="3800" b="1" dirty="0" err="1" smtClean="0">
                <a:latin typeface="Courier New" pitchFamily="49" charset="0"/>
                <a:cs typeface="Courier New" pitchFamily="49" charset="0"/>
              </a:rPr>
              <a:t>Turanskovci</a:t>
            </a:r>
            <a:r>
              <a:rPr lang="sk-SK" altLang="en-US" sz="3800" b="1" dirty="0" smtClean="0">
                <a:latin typeface="Courier New" pitchFamily="49" charset="0"/>
                <a:cs typeface="Courier New" pitchFamily="49" charset="0"/>
              </a:rPr>
              <a:t>) , ktorý ju dostal ako dar od šľachtiaca </a:t>
            </a:r>
            <a:r>
              <a:rPr lang="sk-SK" altLang="en-US" sz="3800" b="1" dirty="0" err="1" smtClean="0">
                <a:latin typeface="Courier New" pitchFamily="49" charset="0"/>
                <a:cs typeface="Courier New" pitchFamily="49" charset="0"/>
              </a:rPr>
              <a:t>Donča</a:t>
            </a:r>
            <a:r>
              <a:rPr lang="sk-SK" altLang="en-US" sz="3800" b="1" dirty="0" smtClean="0">
                <a:latin typeface="Courier New" pitchFamily="49" charset="0"/>
                <a:cs typeface="Courier New" pitchFamily="49" charset="0"/>
              </a:rPr>
              <a:t>. Komjatná patrila k stredne veľkým dedinám s výlučne poddanským obyvateľstvom. </a:t>
            </a:r>
            <a:r>
              <a:rPr lang="sk-SK" altLang="en-US" sz="3800" b="1" dirty="0" err="1" smtClean="0">
                <a:latin typeface="Courier New" pitchFamily="49" charset="0"/>
                <a:cs typeface="Courier New" pitchFamily="49" charset="0"/>
              </a:rPr>
              <a:t>Turanskovcom</a:t>
            </a:r>
            <a:r>
              <a:rPr lang="sk-SK" altLang="en-US" sz="3800" b="1" dirty="0" smtClean="0">
                <a:latin typeface="Courier New" pitchFamily="49" charset="0"/>
                <a:cs typeface="Courier New" pitchFamily="49" charset="0"/>
              </a:rPr>
              <a:t> patrila </a:t>
            </a:r>
          </a:p>
          <a:p>
            <a:pPr algn="ctr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sz="3800" b="1" dirty="0" smtClean="0">
                <a:latin typeface="Courier New" pitchFamily="49" charset="0"/>
                <a:cs typeface="Courier New" pitchFamily="49" charset="0"/>
              </a:rPr>
              <a:t>až do roku 1848.</a:t>
            </a:r>
          </a:p>
          <a:p>
            <a:pPr algn="ctr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sz="3800" b="1" dirty="0" smtClean="0">
                <a:latin typeface="Courier New" pitchFamily="49" charset="0"/>
                <a:cs typeface="Courier New" pitchFamily="49" charset="0"/>
              </a:rPr>
              <a:t>     Prvá písomná zmienka </a:t>
            </a:r>
          </a:p>
          <a:p>
            <a:pPr algn="ctr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sz="3800" b="1" dirty="0" smtClean="0">
                <a:latin typeface="Courier New" pitchFamily="49" charset="0"/>
                <a:cs typeface="Courier New" pitchFamily="49" charset="0"/>
              </a:rPr>
              <a:t>o Studničnej pochádza </a:t>
            </a:r>
          </a:p>
          <a:p>
            <a:pPr algn="ctr">
              <a:lnSpc>
                <a:spcPct val="12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sz="3800" b="1" dirty="0" smtClean="0">
                <a:latin typeface="Courier New" pitchFamily="49" charset="0"/>
                <a:cs typeface="Courier New" pitchFamily="49" charset="0"/>
              </a:rPr>
              <a:t>z roku 1660.</a:t>
            </a:r>
            <a:endParaRPr lang="sk-SK" sz="3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Picture 2" descr="C:\Users\hlavacova\Downloads\brko podm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24202">
            <a:off x="2299274" y="407993"/>
            <a:ext cx="1331987" cy="1152128"/>
          </a:xfrm>
          <a:prstGeom prst="rect">
            <a:avLst/>
          </a:prstGeom>
          <a:noFill/>
        </p:spPr>
      </p:pic>
      <p:pic>
        <p:nvPicPr>
          <p:cNvPr id="17411" name="Picture 3" descr="C:\Users\hlavacova\Downloads\Potvrdenie_donácie_kráľa_Ondreja_II._z_roku_1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285750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latin typeface="Mistral" pitchFamily="66" charset="0"/>
              </a:rPr>
              <a:t>Erb obce</a:t>
            </a:r>
            <a:endParaRPr lang="sk-SK" sz="6000" dirty="0">
              <a:latin typeface="Mistral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sk-SK" sz="24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algn="ctr">
              <a:buNone/>
            </a:pP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Symbol  obce vychádzal </a:t>
            </a:r>
          </a:p>
          <a:p>
            <a:pPr algn="ctr">
              <a:buNone/>
            </a:pP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  z tradície či historickej udalosti spojenej s miestom. </a:t>
            </a:r>
          </a:p>
          <a:p>
            <a:pPr algn="ctr">
              <a:buNone/>
            </a:pP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  V prípade Komjatnej žiaľ súvislosti vzniku erbu nie sú známe. </a:t>
            </a:r>
          </a:p>
          <a:p>
            <a:pPr algn="ctr">
              <a:buNone/>
            </a:pP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V ružomberskom múzeu sa nachádza prekreslený znak obce, vzorom bolo pečatidlo z roku 1695.</a:t>
            </a:r>
            <a:endParaRPr lang="sk-SK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Picture 2" descr="C:\Users\hlavacova\Downloads\brko podma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24202">
            <a:off x="2612249" y="443303"/>
            <a:ext cx="974876" cy="843238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539552" y="1484784"/>
            <a:ext cx="288032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smtClean="0">
                <a:latin typeface="Mistral" pitchFamily="66" charset="0"/>
              </a:rPr>
              <a:t>Erb obce</a:t>
            </a:r>
            <a:endParaRPr lang="sk-SK" sz="6000" dirty="0">
              <a:latin typeface="Mistral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sk-SK" sz="24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V dolnej časti štítu sú na vŕšku tri ratolesti, nad ktorým sa vznáša otvorená koruna. V ľavej časti nad korunou sa vznáša mesiac a hviezdička. V pravej časti štítu je holubica. Tento znak sa stal predlohou súčasnej podoby erbu obce. Autorkou grafického návrhu je akademická maliarka </a:t>
            </a:r>
            <a:r>
              <a:rPr lang="sk-SK" sz="2400" b="1" dirty="0" err="1" smtClean="0">
                <a:latin typeface="Courier New" pitchFamily="49" charset="0"/>
                <a:cs typeface="Courier New" pitchFamily="49" charset="0"/>
              </a:rPr>
              <a:t>Dragica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sz="2400" b="1" dirty="0" err="1" smtClean="0">
                <a:latin typeface="Courier New" pitchFamily="49" charset="0"/>
                <a:cs typeface="Courier New" pitchFamily="49" charset="0"/>
              </a:rPr>
              <a:t>Vrteľová</a:t>
            </a:r>
            <a:r>
              <a:rPr lang="sk-SK" sz="2400" b="1" dirty="0" smtClean="0">
                <a:latin typeface="Courier New" pitchFamily="49" charset="0"/>
                <a:cs typeface="Courier New" pitchFamily="49" charset="0"/>
              </a:rPr>
              <a:t>. </a:t>
            </a:r>
            <a:endParaRPr lang="sk-SK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hlavacova\Pictures\erbkomj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67544" y="1988840"/>
            <a:ext cx="3024336" cy="3672408"/>
          </a:xfrm>
          <a:prstGeom prst="rect">
            <a:avLst/>
          </a:prstGeom>
          <a:noFill/>
        </p:spPr>
      </p:pic>
      <p:pic>
        <p:nvPicPr>
          <p:cNvPr id="6" name="Picture 2" descr="C:\Users\hlavacova\Downloads\brko podm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24202">
            <a:off x="2612249" y="443303"/>
            <a:ext cx="974876" cy="84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>
                <a:latin typeface="Mistral" pitchFamily="66" charset="0"/>
              </a:rPr>
              <a:t>Archeologické nálezy</a:t>
            </a:r>
            <a:endParaRPr lang="sk-SK" sz="4400" dirty="0">
              <a:latin typeface="Mistral" pitchFamily="66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buClr>
                <a:schemeClr val="tx1">
                  <a:lumMod val="75000"/>
                  <a:lumOff val="25000"/>
                </a:schemeClr>
              </a:buClr>
              <a:defRPr/>
            </a:pPr>
            <a:r>
              <a:rPr lang="sk-SK" altLang="en-US" dirty="0">
                <a:solidFill>
                  <a:schemeClr val="bg1"/>
                </a:solidFill>
              </a:rPr>
              <a:t> </a:t>
            </a:r>
            <a:endParaRPr lang="sk-SK" alt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 descr="meč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8000" contrast="36000"/>
          </a:blip>
          <a:srcRect/>
          <a:stretch>
            <a:fillRect/>
          </a:stretch>
        </p:blipFill>
        <p:spPr bwMode="auto">
          <a:xfrm rot="16200000">
            <a:off x="-583030" y="2535358"/>
            <a:ext cx="5111750" cy="301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hlavacova\Downloads\brko podm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975">
            <a:off x="2630552" y="363845"/>
            <a:ext cx="912091" cy="994872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3563888" y="764704"/>
            <a:ext cx="4536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altLang="en-US" sz="2400" b="1" dirty="0" smtClean="0">
                <a:latin typeface="Courier New" pitchFamily="49" charset="0"/>
                <a:cs typeface="Courier New" pitchFamily="49" charset="0"/>
              </a:rPr>
              <a:t>Osídlenie je pramenne doložené už v mladšej dobe bronzovej. Archeologický nález troch </a:t>
            </a:r>
            <a:r>
              <a:rPr lang="sk-SK" altLang="en-US" sz="2400" b="1" dirty="0" err="1" smtClean="0">
                <a:latin typeface="Courier New" pitchFamily="49" charset="0"/>
                <a:cs typeface="Courier New" pitchFamily="49" charset="0"/>
              </a:rPr>
              <a:t>depotov</a:t>
            </a:r>
            <a:r>
              <a:rPr lang="sk-SK" altLang="en-US" sz="2400" b="1" dirty="0" smtClean="0">
                <a:latin typeface="Courier New" pitchFamily="49" charset="0"/>
                <a:cs typeface="Courier New" pitchFamily="49" charset="0"/>
              </a:rPr>
              <a:t> bronzových zbraní </a:t>
            </a:r>
          </a:p>
          <a:p>
            <a:pPr algn="ctr"/>
            <a:r>
              <a:rPr lang="sk-SK" altLang="en-US" sz="2400" b="1" dirty="0" smtClean="0">
                <a:latin typeface="Courier New" pitchFamily="49" charset="0"/>
                <a:cs typeface="Courier New" pitchFamily="49" charset="0"/>
              </a:rPr>
              <a:t>a nástrojov na hranici so </a:t>
            </a:r>
            <a:r>
              <a:rPr lang="sk-SK" altLang="en-US" sz="2400" b="1" dirty="0" err="1" smtClean="0">
                <a:latin typeface="Courier New" pitchFamily="49" charset="0"/>
                <a:cs typeface="Courier New" pitchFamily="49" charset="0"/>
              </a:rPr>
              <a:t>žaškovským</a:t>
            </a:r>
            <a:r>
              <a:rPr lang="sk-SK" altLang="en-US" sz="2400" b="1" dirty="0" smtClean="0">
                <a:latin typeface="Courier New" pitchFamily="49" charset="0"/>
                <a:cs typeface="Courier New" pitchFamily="49" charset="0"/>
              </a:rPr>
              <a:t> a</a:t>
            </a:r>
          </a:p>
          <a:p>
            <a:pPr algn="ctr"/>
            <a:r>
              <a:rPr lang="sk-SK" altLang="en-US" sz="2400" b="1" dirty="0" err="1" smtClean="0">
                <a:latin typeface="Courier New" pitchFamily="49" charset="0"/>
                <a:cs typeface="Courier New" pitchFamily="49" charset="0"/>
              </a:rPr>
              <a:t>jasenovským</a:t>
            </a:r>
            <a:r>
              <a:rPr lang="sk-SK" altLang="en-US" sz="2400" b="1" dirty="0" smtClean="0">
                <a:latin typeface="Courier New" pitchFamily="49" charset="0"/>
                <a:cs typeface="Courier New" pitchFamily="49" charset="0"/>
              </a:rPr>
              <a:t> chotárom svedčí o tejto skutočnosti. 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>
                <a:latin typeface="Mistral" pitchFamily="66" charset="0"/>
              </a:rPr>
              <a:t>Archeologické nálezy</a:t>
            </a:r>
            <a:endParaRPr lang="sk-SK" sz="4400" dirty="0">
              <a:latin typeface="Mistral" pitchFamily="66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defRPr/>
            </a:pPr>
            <a:endParaRPr lang="sk-SK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6" name="Obrázok 14" descr="i_1289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24545" y="2276872"/>
            <a:ext cx="46085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hlavacova\Downloads\brko podm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28975">
            <a:off x="2630552" y="363845"/>
            <a:ext cx="912091" cy="994872"/>
          </a:xfrm>
          <a:prstGeom prst="rect">
            <a:avLst/>
          </a:prstGeom>
          <a:noFill/>
        </p:spPr>
      </p:pic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4020046"/>
          </a:xfrm>
        </p:spPr>
        <p:txBody>
          <a:bodyPr>
            <a:normAutofit fontScale="92500" lnSpcReduction="20000"/>
          </a:bodyPr>
          <a:lstStyle/>
          <a:p>
            <a:pPr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sz="3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altLang="en-US" sz="2800" b="1" dirty="0" smtClean="0">
                <a:latin typeface="Courier New" pitchFamily="49" charset="0"/>
                <a:cs typeface="Courier New" pitchFamily="49" charset="0"/>
              </a:rPr>
              <a:t>K nálezu iného pokladu, 11 bronzových mečov došlo v roku 1867. Poklad objavil istý roľník pri jarnom oraní.</a:t>
            </a:r>
          </a:p>
          <a:p>
            <a:pPr algn="ctr">
              <a:buClr>
                <a:schemeClr val="tx1">
                  <a:lumMod val="75000"/>
                  <a:lumOff val="25000"/>
                </a:schemeClr>
              </a:buClr>
              <a:buNone/>
              <a:defRPr/>
            </a:pPr>
            <a:r>
              <a:rPr lang="sk-SK" altLang="en-US" sz="2800" b="1" dirty="0" smtClean="0">
                <a:latin typeface="Courier New" pitchFamily="49" charset="0"/>
                <a:cs typeface="Courier New" pitchFamily="49" charset="0"/>
              </a:rPr>
              <a:t> Prvý nález slúžil pravdepodobne ako obeta vodným božstvám. </a:t>
            </a:r>
            <a:r>
              <a:rPr lang="sk-SK" sz="2800" b="1" dirty="0" smtClean="0">
                <a:latin typeface="Courier New" pitchFamily="49" charset="0"/>
                <a:cs typeface="Courier New" pitchFamily="49" charset="0"/>
              </a:rPr>
              <a:t>Druhý bol úmyselne ukrytý- stratený pri prepade osídlenia.</a:t>
            </a:r>
            <a:endParaRPr lang="sk-SK" sz="2800" dirty="0" smtClean="0">
              <a:latin typeface="Courier New" pitchFamily="49" charset="0"/>
              <a:cs typeface="Courier New" pitchFamily="49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789</Words>
  <Application>Microsoft Office PowerPoint</Application>
  <PresentationFormat>Prezentácia na obrazovke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Kowmethna  hola</vt:lpstr>
      <vt:lpstr>Snímka 2</vt:lpstr>
      <vt:lpstr>Najstaršie osídlenie</vt:lpstr>
      <vt:lpstr>Najstaršie osídlenie</vt:lpstr>
      <vt:lpstr>Zemianska donácia</vt:lpstr>
      <vt:lpstr>Erb obce</vt:lpstr>
      <vt:lpstr>Erb obce</vt:lpstr>
      <vt:lpstr>Archeologické nálezy</vt:lpstr>
      <vt:lpstr>Archeologické nálezy</vt:lpstr>
      <vt:lpstr>Kostol Sv. Ducha</vt:lpstr>
      <vt:lpstr>Kostol Sv. Ducha</vt:lpstr>
      <vt:lpstr>Kostol sv. Gála</vt:lpstr>
      <vt:lpstr>Kostol sv. Gála</vt:lpstr>
      <vt:lpstr>Zrubová architektúra</vt:lpstr>
      <vt:lpstr>Zrubová architektúra</vt:lpstr>
      <vt:lpstr>Kroj</vt:lpstr>
      <vt:lpstr>Kroj</vt:lpstr>
      <vt:lpstr>Zvyky a obyčaje</vt:lpstr>
      <vt:lpstr>Zvyky a obyčaje</vt:lpstr>
      <vt:lpstr>Dovidenia v Komjatnej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Kowmethna hola</dc:title>
  <dc:creator>hlavacova</dc:creator>
  <cp:lastModifiedBy>hlavacova</cp:lastModifiedBy>
  <cp:revision>321</cp:revision>
  <dcterms:created xsi:type="dcterms:W3CDTF">2015-06-08T05:28:41Z</dcterms:created>
  <dcterms:modified xsi:type="dcterms:W3CDTF">2015-07-03T10:05:28Z</dcterms:modified>
</cp:coreProperties>
</file>